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62" r:id="rId3"/>
    <p:sldId id="264" r:id="rId4"/>
    <p:sldId id="282" r:id="rId5"/>
    <p:sldId id="263" r:id="rId6"/>
    <p:sldId id="277" r:id="rId7"/>
    <p:sldId id="280" r:id="rId8"/>
    <p:sldId id="281" r:id="rId9"/>
    <p:sldId id="270" r:id="rId10"/>
    <p:sldId id="265" r:id="rId11"/>
    <p:sldId id="266" r:id="rId12"/>
    <p:sldId id="279" r:id="rId13"/>
    <p:sldId id="284" r:id="rId14"/>
    <p:sldId id="287" r:id="rId15"/>
    <p:sldId id="286" r:id="rId16"/>
    <p:sldId id="271" r:id="rId17"/>
    <p:sldId id="267" r:id="rId18"/>
    <p:sldId id="325" r:id="rId19"/>
    <p:sldId id="272" r:id="rId20"/>
    <p:sldId id="278" r:id="rId21"/>
    <p:sldId id="276" r:id="rId22"/>
    <p:sldId id="326" r:id="rId23"/>
    <p:sldId id="273" r:id="rId24"/>
    <p:sldId id="283" r:id="rId25"/>
    <p:sldId id="324" r:id="rId26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16"/>
    <p:restoredTop sz="94795"/>
  </p:normalViewPr>
  <p:slideViewPr>
    <p:cSldViewPr snapToGrid="0" snapToObjects="1">
      <p:cViewPr varScale="1">
        <p:scale>
          <a:sx n="124" d="100"/>
          <a:sy n="124" d="100"/>
        </p:scale>
        <p:origin x="176" y="6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Macintosh%20HD:Users:jackvowles:Documents:ROUTLEDGETURNOUT:Global%20turnou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Workbook3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884900416859595E-2"/>
          <c:y val="5.1767776187067502E-2"/>
          <c:w val="0.81466907261592303"/>
          <c:h val="0.75765456401283204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strRef>
              <c:f>Sheet2!$A$2:$A$10</c:f>
              <c:strCache>
                <c:ptCount val="9"/>
                <c:pt idx="0">
                  <c:v>1970-74</c:v>
                </c:pt>
                <c:pt idx="1">
                  <c:v>1975-79</c:v>
                </c:pt>
                <c:pt idx="2">
                  <c:v>1980-84</c:v>
                </c:pt>
                <c:pt idx="3">
                  <c:v>1985-89</c:v>
                </c:pt>
                <c:pt idx="4">
                  <c:v>1990-94</c:v>
                </c:pt>
                <c:pt idx="5">
                  <c:v>1995-99</c:v>
                </c:pt>
                <c:pt idx="6">
                  <c:v>2000-04</c:v>
                </c:pt>
                <c:pt idx="7">
                  <c:v>2005-09</c:v>
                </c:pt>
                <c:pt idx="8">
                  <c:v>2010-15</c:v>
                </c:pt>
              </c:strCache>
            </c:strRef>
          </c:cat>
          <c:val>
            <c:numRef>
              <c:f>Sheet2!$B$2:$B$10</c:f>
              <c:numCache>
                <c:formatCode>General</c:formatCode>
                <c:ptCount val="9"/>
                <c:pt idx="0">
                  <c:v>75.418300000000002</c:v>
                </c:pt>
                <c:pt idx="1">
                  <c:v>77.374999999999986</c:v>
                </c:pt>
                <c:pt idx="2">
                  <c:v>77.077359999999999</c:v>
                </c:pt>
                <c:pt idx="3">
                  <c:v>76.773060000000001</c:v>
                </c:pt>
                <c:pt idx="4">
                  <c:v>74.66</c:v>
                </c:pt>
                <c:pt idx="5">
                  <c:v>72.903880000000001</c:v>
                </c:pt>
                <c:pt idx="6">
                  <c:v>69.167450000000002</c:v>
                </c:pt>
                <c:pt idx="7">
                  <c:v>70.38679999999998</c:v>
                </c:pt>
                <c:pt idx="8">
                  <c:v>65.127839999999978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0B8-5D49-A35C-0E5DB4822779}"/>
            </c:ext>
          </c:extLst>
        </c:ser>
        <c:ser>
          <c:idx val="1"/>
          <c:order val="1"/>
          <c:spPr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marker>
            <c:symbol val="none"/>
          </c:marker>
          <c:cat>
            <c:strRef>
              <c:f>Sheet2!$A$2:$A$10</c:f>
              <c:strCache>
                <c:ptCount val="9"/>
                <c:pt idx="0">
                  <c:v>1970-74</c:v>
                </c:pt>
                <c:pt idx="1">
                  <c:v>1975-79</c:v>
                </c:pt>
                <c:pt idx="2">
                  <c:v>1980-84</c:v>
                </c:pt>
                <c:pt idx="3">
                  <c:v>1985-89</c:v>
                </c:pt>
                <c:pt idx="4">
                  <c:v>1990-94</c:v>
                </c:pt>
                <c:pt idx="5">
                  <c:v>1995-99</c:v>
                </c:pt>
                <c:pt idx="6">
                  <c:v>2000-04</c:v>
                </c:pt>
                <c:pt idx="7">
                  <c:v>2005-09</c:v>
                </c:pt>
                <c:pt idx="8">
                  <c:v>2010-15</c:v>
                </c:pt>
              </c:strCache>
            </c:strRef>
          </c:cat>
          <c:val>
            <c:numRef>
              <c:f>Sheet2!$C$2:$C$10</c:f>
              <c:numCache>
                <c:formatCode>General</c:formatCode>
                <c:ptCount val="9"/>
                <c:pt idx="0">
                  <c:v>81.459360000000004</c:v>
                </c:pt>
                <c:pt idx="1">
                  <c:v>81.36224</c:v>
                </c:pt>
                <c:pt idx="2">
                  <c:v>82.38773999999998</c:v>
                </c:pt>
                <c:pt idx="3">
                  <c:v>80.323670000000007</c:v>
                </c:pt>
                <c:pt idx="4">
                  <c:v>78.920599999999993</c:v>
                </c:pt>
                <c:pt idx="5">
                  <c:v>76.834689999999995</c:v>
                </c:pt>
                <c:pt idx="6">
                  <c:v>73.254710000000003</c:v>
                </c:pt>
                <c:pt idx="7">
                  <c:v>74.120999999999981</c:v>
                </c:pt>
                <c:pt idx="8">
                  <c:v>71.072349999999645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0B8-5D49-A35C-0E5DB48227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6161840"/>
        <c:axId val="166164160"/>
      </c:lineChart>
      <c:catAx>
        <c:axId val="166161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Abadi MT Condensed Extra Bold" charset="0"/>
                <a:ea typeface="Abadi MT Condensed Extra Bold" charset="0"/>
                <a:cs typeface="Abadi MT Condensed Extra Bold" charset="0"/>
              </a:defRPr>
            </a:pPr>
            <a:endParaRPr lang="en-US"/>
          </a:p>
        </c:txPr>
        <c:crossAx val="166164160"/>
        <c:crosses val="autoZero"/>
        <c:auto val="1"/>
        <c:lblAlgn val="ctr"/>
        <c:lblOffset val="100"/>
        <c:noMultiLvlLbl val="0"/>
      </c:catAx>
      <c:valAx>
        <c:axId val="166164160"/>
        <c:scaling>
          <c:orientation val="minMax"/>
          <c:max val="100"/>
          <c:min val="5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Abadi MT Condensed Extra Bold" charset="0"/>
                <a:ea typeface="Abadi MT Condensed Extra Bold" charset="0"/>
                <a:cs typeface="Abadi MT Condensed Extra Bold" charset="0"/>
              </a:defRPr>
            </a:pPr>
            <a:endParaRPr lang="en-US"/>
          </a:p>
        </c:txPr>
        <c:crossAx val="16616184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600">
                <a:latin typeface="Abadi MT Condensed Extra Bold"/>
                <a:cs typeface="Abadi MT Condensed Extra Bold"/>
              </a:defRPr>
            </a:pPr>
            <a:r>
              <a:rPr lang="en-US" sz="1600">
                <a:latin typeface="Abadi MT Condensed Extra Bold"/>
                <a:cs typeface="Abadi MT Condensed Extra Bold"/>
              </a:rPr>
              <a:t>Began Voting -</a:t>
            </a:r>
          </a:p>
        </c:rich>
      </c:tx>
      <c:layout>
        <c:manualLayout>
          <c:xMode val="edge"/>
          <c:yMode val="edge"/>
          <c:x val="0.50972222222222197"/>
          <c:y val="3.7037037037037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Sheet1!$B$2:$B$7</c:f>
              <c:strCache>
                <c:ptCount val="6"/>
                <c:pt idx="0">
                  <c:v>&lt;1955</c:v>
                </c:pt>
                <c:pt idx="1">
                  <c:v>1955-65</c:v>
                </c:pt>
                <c:pt idx="2">
                  <c:v>1966-72</c:v>
                </c:pt>
                <c:pt idx="3">
                  <c:v>1972-82</c:v>
                </c:pt>
                <c:pt idx="4">
                  <c:v>1983-92</c:v>
                </c:pt>
                <c:pt idx="5">
                  <c:v>1993-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0</c:v>
                </c:pt>
                <c:pt idx="1">
                  <c:v>-2</c:v>
                </c:pt>
                <c:pt idx="2">
                  <c:v>-1</c:v>
                </c:pt>
                <c:pt idx="3">
                  <c:v>-4</c:v>
                </c:pt>
                <c:pt idx="4">
                  <c:v>-8</c:v>
                </c:pt>
                <c:pt idx="5">
                  <c:v>-6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0C-264E-A947-3E8D8452AE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8905904"/>
        <c:axId val="268908224"/>
      </c:barChart>
      <c:catAx>
        <c:axId val="268905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high"/>
        <c:txPr>
          <a:bodyPr/>
          <a:lstStyle/>
          <a:p>
            <a:pPr>
              <a:defRPr sz="1600">
                <a:latin typeface="Abadi MT Condensed Extra Bold"/>
                <a:cs typeface="Abadi MT Condensed Extra Bold"/>
              </a:defRPr>
            </a:pPr>
            <a:endParaRPr lang="en-US"/>
          </a:p>
        </c:txPr>
        <c:crossAx val="268908224"/>
        <c:crosses val="autoZero"/>
        <c:auto val="1"/>
        <c:lblAlgn val="ctr"/>
        <c:lblOffset val="100"/>
        <c:noMultiLvlLbl val="0"/>
      </c:catAx>
      <c:valAx>
        <c:axId val="268908224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800">
                    <a:latin typeface="Abadi MT Condensed Extra Bold"/>
                    <a:cs typeface="Abadi MT Condensed Extra Bold"/>
                  </a:defRPr>
                </a:pPr>
                <a:r>
                  <a:rPr lang="en-US" sz="1800" dirty="0">
                    <a:latin typeface="Abadi MT Condensed Extra Bold"/>
                    <a:cs typeface="Abadi MT Condensed Extra Bold"/>
                  </a:rPr>
                  <a:t>Probability of voting compared to cohorts entering voting  before 1955</a:t>
                </a:r>
              </a:p>
              <a:p>
                <a:pPr>
                  <a:defRPr sz="1800">
                    <a:latin typeface="Abadi MT Condensed Extra Bold"/>
                    <a:cs typeface="Abadi MT Condensed Extra Bold"/>
                  </a:defRPr>
                </a:pPr>
                <a:r>
                  <a:rPr lang="en-US" sz="1400" dirty="0">
                    <a:latin typeface="Abadi MT Condensed Extra Bold"/>
                    <a:cs typeface="Abadi MT Condensed Extra Bold"/>
                  </a:rPr>
                  <a:t>(based on data from Vowles 2010)</a:t>
                </a:r>
              </a:p>
            </c:rich>
          </c:tx>
          <c:layout>
            <c:manualLayout>
              <c:xMode val="edge"/>
              <c:yMode val="edge"/>
              <c:x val="0"/>
              <c:y val="0.3408656099397239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Abadi MT Condensed Extra Bold"/>
                <a:cs typeface="Abadi MT Condensed Extra Bold"/>
              </a:defRPr>
            </a:pPr>
            <a:endParaRPr lang="en-US"/>
          </a:p>
        </c:txPr>
        <c:crossAx val="2689059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0.22941</cdr:x>
      <cdr:y>0.20455</cdr:y>
    </cdr:from>
    <cdr:to>
      <cdr:x>0.51765</cdr:x>
      <cdr:y>0.32576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90600" y="685800"/>
          <a:ext cx="1244600" cy="406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>
              <a:latin typeface="Abadi MT Condensed Extra Bold" charset="0"/>
              <a:ea typeface="Abadi MT Condensed Extra Bold" charset="0"/>
              <a:cs typeface="Abadi MT Condensed Extra Bold" charset="0"/>
            </a:rPr>
            <a:t>Registration Base</a:t>
          </a:r>
        </a:p>
      </cdr:txBody>
    </cdr:sp>
  </cdr:relSizeAnchor>
  <cdr:relSizeAnchor xmlns:cdr="http://schemas.openxmlformats.org/drawingml/2006/chartDrawing">
    <cdr:from>
      <cdr:x>0.18529</cdr:x>
      <cdr:y>0.42803</cdr:y>
    </cdr:from>
    <cdr:to>
      <cdr:x>0.47941</cdr:x>
      <cdr:y>0.54924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00100" y="1435100"/>
          <a:ext cx="1270000" cy="406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>
              <a:latin typeface="Abadi MT Condensed Extra Bold" charset="0"/>
              <a:ea typeface="Abadi MT Condensed Extra Bold" charset="0"/>
              <a:cs typeface="Abadi MT Condensed Extra Bold" charset="0"/>
            </a:rPr>
            <a:t>Age-Eligible</a:t>
          </a:r>
          <a:r>
            <a:rPr lang="en-US" sz="1600" baseline="0" dirty="0">
              <a:latin typeface="Abadi MT Condensed Extra Bold" charset="0"/>
              <a:ea typeface="Abadi MT Condensed Extra Bold" charset="0"/>
              <a:cs typeface="Abadi MT Condensed Extra Bold" charset="0"/>
            </a:rPr>
            <a:t> Base</a:t>
          </a:r>
          <a:endParaRPr lang="en-US" sz="1600" dirty="0">
            <a:latin typeface="Abadi MT Condensed Extra Bold" charset="0"/>
            <a:ea typeface="Abadi MT Condensed Extra Bold" charset="0"/>
            <a:cs typeface="Abadi MT Condensed Extra Bold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08BD7-2A7F-884A-B130-4844E0425020}" type="datetimeFigureOut">
              <a:rPr lang="en-US" smtClean="0"/>
              <a:t>4/30/26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E7745-ADE0-F645-AF6F-0F87E2362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10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FFF19-7181-254D-95FF-3F17A11FF968}" type="datetimeFigureOut">
              <a:rPr lang="en-US" smtClean="0"/>
              <a:t>4/30/26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439D81-2824-4E4C-9BE0-006E87893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126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Briexit</a:t>
            </a:r>
            <a:r>
              <a:rPr lang="en-US" dirty="0"/>
              <a:t> referendum turnout 72.2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570718D-6467-4F45-8A54-526E2E64E715}" type="datetime1">
              <a:rPr lang="en-US" altLang="en-US" smtClean="0"/>
              <a:pPr/>
              <a:t>4/30/26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0932F9-70DE-4E9F-BA7E-6BE7160008DD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7026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48AC1-BD4C-3E42-AB3F-082C98E8E31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928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D10934-8C25-5F85-1F1B-F3BBBD28CD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A92474-4D1C-7943-80AF-D4468C3BD2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861619-305A-664D-203A-AB28802A12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77C6CD-E9C5-A858-CCCD-B0CD6AD1AF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48AC1-BD4C-3E42-AB3F-082C98E8E31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360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9265-4764-304A-A24D-510E7AF7DAD4}" type="datetimeFigureOut">
              <a:rPr lang="en-US" smtClean="0"/>
              <a:t>4/30/26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D7510-BE54-FA4A-A16D-3AF4BB51D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003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9265-4764-304A-A24D-510E7AF7DAD4}" type="datetimeFigureOut">
              <a:rPr lang="en-US" smtClean="0"/>
              <a:t>4/30/26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D7510-BE54-FA4A-A16D-3AF4BB51D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00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9265-4764-304A-A24D-510E7AF7DAD4}" type="datetimeFigureOut">
              <a:rPr lang="en-US" smtClean="0"/>
              <a:t>4/30/26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D7510-BE54-FA4A-A16D-3AF4BB51D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82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7772400" cy="14859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086100"/>
            <a:ext cx="7772400" cy="14859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fld id="{97D4F4A2-040B-E840-86A5-5B39AD693B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32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9265-4764-304A-A24D-510E7AF7DAD4}" type="datetimeFigureOut">
              <a:rPr lang="en-US" smtClean="0"/>
              <a:t>4/30/26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D7510-BE54-FA4A-A16D-3AF4BB51D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823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9265-4764-304A-A24D-510E7AF7DAD4}" type="datetimeFigureOut">
              <a:rPr lang="en-US" smtClean="0"/>
              <a:t>4/30/26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D7510-BE54-FA4A-A16D-3AF4BB51D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7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9265-4764-304A-A24D-510E7AF7DAD4}" type="datetimeFigureOut">
              <a:rPr lang="en-US" smtClean="0"/>
              <a:t>4/30/26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D7510-BE54-FA4A-A16D-3AF4BB51D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88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9265-4764-304A-A24D-510E7AF7DAD4}" type="datetimeFigureOut">
              <a:rPr lang="en-US" smtClean="0"/>
              <a:t>4/30/26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D7510-BE54-FA4A-A16D-3AF4BB51D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5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9265-4764-304A-A24D-510E7AF7DAD4}" type="datetimeFigureOut">
              <a:rPr lang="en-US" smtClean="0"/>
              <a:t>4/30/26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D7510-BE54-FA4A-A16D-3AF4BB51D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948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9265-4764-304A-A24D-510E7AF7DAD4}" type="datetimeFigureOut">
              <a:rPr lang="en-US" smtClean="0"/>
              <a:t>4/30/26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D7510-BE54-FA4A-A16D-3AF4BB51D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875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9265-4764-304A-A24D-510E7AF7DAD4}" type="datetimeFigureOut">
              <a:rPr lang="en-US" smtClean="0"/>
              <a:t>4/30/26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D7510-BE54-FA4A-A16D-3AF4BB51D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97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9265-4764-304A-A24D-510E7AF7DAD4}" type="datetimeFigureOut">
              <a:rPr lang="en-US" smtClean="0"/>
              <a:t>4/30/26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D7510-BE54-FA4A-A16D-3AF4BB51D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461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C9265-4764-304A-A24D-510E7AF7DAD4}" type="datetimeFigureOut">
              <a:rPr lang="en-US" smtClean="0"/>
              <a:t>4/30/26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D7510-BE54-FA4A-A16D-3AF4BB51D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04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m/url?sa=i&amp;rct=j&amp;q=&amp;esrc=s&amp;source=images&amp;cd=&amp;ved=2ahUKEwiUgPCf8rvcAhVZdt4KHfg3BEUQjRx6BAgBEAU&amp;url=http://rebeccawearrobinson.com/who-cares-if-people-drown/indifferent-young-man/&amp;psig=AOvVaw245bb3LmUHHd9voodq8_bm&amp;ust=1532664444084075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ectproject.org/national-1789-present" TargetMode="External"/><Relationship Id="rId2" Type="http://schemas.openxmlformats.org/officeDocument/2006/relationships/hyperlink" Target="http://www.idea.int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98F8FF6-43B4-494A-AF8F-123A4983E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4757" y="-13995"/>
            <a:ext cx="3677009" cy="3500250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DCEC70C-9F4B-4A73-B4BD-AE50AD617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4757" y="-13995"/>
            <a:ext cx="3677009" cy="3500250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AFEC601-A132-47EE-B0C2-B38ACD9FC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6466" y="-13995"/>
            <a:ext cx="3677008" cy="3408176"/>
          </a:xfrm>
          <a:custGeom>
            <a:avLst/>
            <a:gdLst>
              <a:gd name="connsiteX0" fmla="*/ 1529549 w 6355652"/>
              <a:gd name="connsiteY0" fmla="*/ 0 h 5890980"/>
              <a:gd name="connsiteX1" fmla="*/ 4826104 w 6355652"/>
              <a:gd name="connsiteY1" fmla="*/ 0 h 5890980"/>
              <a:gd name="connsiteX2" fmla="*/ 4954579 w 6355652"/>
              <a:gd name="connsiteY2" fmla="*/ 78051 h 5890980"/>
              <a:gd name="connsiteX3" fmla="*/ 6355652 w 6355652"/>
              <a:gd name="connsiteY3" fmla="*/ 2713154 h 5890980"/>
              <a:gd name="connsiteX4" fmla="*/ 3177826 w 6355652"/>
              <a:gd name="connsiteY4" fmla="*/ 5890980 h 5890980"/>
              <a:gd name="connsiteX5" fmla="*/ 0 w 6355652"/>
              <a:gd name="connsiteY5" fmla="*/ 2713154 h 5890980"/>
              <a:gd name="connsiteX6" fmla="*/ 1401073 w 6355652"/>
              <a:gd name="connsiteY6" fmla="*/ 78051 h 589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5890980">
                <a:moveTo>
                  <a:pt x="1529549" y="0"/>
                </a:moveTo>
                <a:lnTo>
                  <a:pt x="4826104" y="0"/>
                </a:lnTo>
                <a:lnTo>
                  <a:pt x="4954579" y="78051"/>
                </a:lnTo>
                <a:cubicBezTo>
                  <a:pt x="5799886" y="649129"/>
                  <a:pt x="6355652" y="1616239"/>
                  <a:pt x="6355652" y="2713154"/>
                </a:cubicBezTo>
                <a:cubicBezTo>
                  <a:pt x="6355652" y="4468219"/>
                  <a:pt x="4932891" y="5890980"/>
                  <a:pt x="3177826" y="5890980"/>
                </a:cubicBezTo>
                <a:cubicBezTo>
                  <a:pt x="1422761" y="5890980"/>
                  <a:pt x="0" y="4468219"/>
                  <a:pt x="0" y="2713154"/>
                </a:cubicBezTo>
                <a:cubicBezTo>
                  <a:pt x="0" y="1616239"/>
                  <a:pt x="555766" y="649129"/>
                  <a:pt x="1401073" y="78051"/>
                </a:cubicBez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8107" y="229707"/>
            <a:ext cx="3018024" cy="216428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50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POLS232</a:t>
            </a:r>
            <a:br>
              <a:rPr lang="en-US" sz="350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</a:br>
            <a:r>
              <a:rPr lang="en-US" sz="350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Citizen Politics: Public Opinion and Elections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8107" y="2305949"/>
            <a:ext cx="3018024" cy="53160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800" dirty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Electoral Turnout</a:t>
            </a:r>
          </a:p>
          <a:p>
            <a:pPr>
              <a:lnSpc>
                <a:spcPct val="90000"/>
              </a:lnSpc>
            </a:pPr>
            <a:endParaRPr lang="en-US" sz="1800" dirty="0">
              <a:solidFill>
                <a:schemeClr val="bg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Jack Vowles</a:t>
            </a:r>
          </a:p>
        </p:txBody>
      </p:sp>
      <p:sp>
        <p:nvSpPr>
          <p:cNvPr id="17" name="Graphic 212">
            <a:extLst>
              <a:ext uri="{FF2B5EF4-FFF2-40B4-BE49-F238E27FC236}">
                <a16:creationId xmlns:a16="http://schemas.microsoft.com/office/drawing/2014/main" id="{279CAF82-0ECF-42BE-8F37-F71941E5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21808" y="464277"/>
            <a:ext cx="642800" cy="642800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9" name="Graphic 212">
            <a:extLst>
              <a:ext uri="{FF2B5EF4-FFF2-40B4-BE49-F238E27FC236}">
                <a16:creationId xmlns:a16="http://schemas.microsoft.com/office/drawing/2014/main" id="{4D525A72-77E7-4E14-BEE2-FC3A19EC4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21808" y="464277"/>
            <a:ext cx="642800" cy="642800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33BC44A-0661-43B4-9C14-FD5963C22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6843" y="4068456"/>
            <a:ext cx="239955" cy="239955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1" descr="promo-facebo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4023" y="2046877"/>
            <a:ext cx="2312268" cy="193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DA31323F-03C2-4114-B2CC-79931D220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4809" y="1256566"/>
            <a:ext cx="3510696" cy="351069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98EBCA3-8AAD-4596-8EBF-43A43542F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4809" y="1256566"/>
            <a:ext cx="3510696" cy="3510696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11975" y="1670547"/>
            <a:ext cx="790849" cy="352267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9457709F-7F08-4A4A-9DB7-1AFB3FCF0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6843" y="4068456"/>
            <a:ext cx="239955" cy="239955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138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169" y="367343"/>
            <a:ext cx="5545965" cy="857250"/>
          </a:xfrm>
        </p:spPr>
        <p:txBody>
          <a:bodyPr/>
          <a:lstStyle/>
          <a:p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Social Psychological Model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134" y="0"/>
            <a:ext cx="2143125" cy="214312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169" y="1678702"/>
            <a:ext cx="7671662" cy="323214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mi-NZ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Civic duty also to the fore in a social psychological model of voting: people don’t vote because they can’t, don’t want to, or nobody asked (Verba, Schlozman, Brady 1995, the Civic Voluntarism Model)</a:t>
            </a:r>
          </a:p>
          <a:p>
            <a:pPr marL="0" indent="0">
              <a:buNone/>
            </a:pPr>
            <a:r>
              <a:rPr lang="mi-NZ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Can’t: social deprivation and marginality</a:t>
            </a:r>
          </a:p>
          <a:p>
            <a:pPr marL="0" indent="0">
              <a:buNone/>
            </a:pPr>
            <a:r>
              <a:rPr lang="mi-NZ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No one asked: mobilisation</a:t>
            </a:r>
          </a:p>
          <a:p>
            <a:pPr marL="0" indent="0">
              <a:buNone/>
            </a:pPr>
            <a:r>
              <a:rPr lang="mi-NZ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Not wanting to: socialisation and psychology</a:t>
            </a:r>
          </a:p>
          <a:p>
            <a:pPr marL="0" indent="0">
              <a:buNone/>
            </a:pPr>
            <a:r>
              <a:rPr lang="mi-NZ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Mobilisation and Psychology </a:t>
            </a:r>
            <a:r>
              <a:rPr lang="mr-IN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–</a:t>
            </a:r>
            <a:r>
              <a:rPr lang="mi-NZ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indicate the importance of group identities and social networks</a:t>
            </a:r>
            <a:endParaRPr lang="en-US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73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676" y="390590"/>
            <a:ext cx="5778439" cy="85725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The Competitiveness Model: Mark Franklin (2004)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675" y="1587216"/>
            <a:ext cx="7656161" cy="321338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People must think elections matter (B)</a:t>
            </a:r>
          </a:p>
          <a:p>
            <a:pPr marL="0" indent="0">
              <a:buNone/>
            </a:pPr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Parties must offer choices (B)</a:t>
            </a:r>
          </a:p>
          <a:p>
            <a:pPr marL="0" indent="0">
              <a:buNone/>
            </a:pPr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The outcome should not be predictable (P)</a:t>
            </a:r>
          </a:p>
          <a:p>
            <a:pPr marL="0" indent="0">
              <a:buNone/>
            </a:pPr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People acquire a habit of voting when young (D? or not)</a:t>
            </a:r>
          </a:p>
          <a:p>
            <a:pPr marL="0" indent="0">
              <a:buNone/>
            </a:pPr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Generational effects need to be separated from life cycle effects</a:t>
            </a:r>
          </a:p>
          <a:p>
            <a:pPr marL="0" indent="0">
              <a:buNone/>
            </a:pPr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Embedment in social networks reduces costs </a:t>
            </a:r>
            <a:r>
              <a:rPr lang="de-DE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(C)</a:t>
            </a:r>
            <a:endParaRPr lang="en-US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marL="0" indent="0">
              <a:buNone/>
            </a:pPr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Different generations develop voting habits shaped by conditions when they first started voting (D?)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899" y="279837"/>
            <a:ext cx="1676176" cy="167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36681" y="641457"/>
            <a:ext cx="3228802" cy="648072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Duty or Habit?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6681" y="1828800"/>
            <a:ext cx="8033377" cy="288923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err="1">
                <a:latin typeface="Abadi MT Condensed Extra Bold" charset="0"/>
                <a:ea typeface="Abadi MT Condensed Extra Bold" charset="0"/>
                <a:cs typeface="Abadi MT Condensed Extra Bold" charset="0"/>
              </a:rPr>
              <a:t>Blais</a:t>
            </a:r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– civic duty not habit (</a:t>
            </a:r>
            <a:r>
              <a:rPr lang="en-US" dirty="0" err="1">
                <a:latin typeface="Abadi MT Condensed Extra Bold" charset="0"/>
                <a:ea typeface="Abadi MT Condensed Extra Bold" charset="0"/>
                <a:cs typeface="Abadi MT Condensed Extra Bold" charset="0"/>
              </a:rPr>
              <a:t>Blais</a:t>
            </a:r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&amp; </a:t>
            </a:r>
            <a:r>
              <a:rPr lang="en-US" dirty="0" err="1">
                <a:latin typeface="Abadi MT Condensed Extra Bold" charset="0"/>
                <a:ea typeface="Abadi MT Condensed Extra Bold" charset="0"/>
                <a:cs typeface="Abadi MT Condensed Extra Bold" charset="0"/>
              </a:rPr>
              <a:t>Achen</a:t>
            </a:r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2018; </a:t>
            </a:r>
            <a:r>
              <a:rPr lang="en-US" dirty="0" err="1">
                <a:latin typeface="Abadi MT Condensed Extra Bold" charset="0"/>
                <a:ea typeface="Abadi MT Condensed Extra Bold" charset="0"/>
                <a:cs typeface="Abadi MT Condensed Extra Bold" charset="0"/>
              </a:rPr>
              <a:t>Blais</a:t>
            </a:r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&amp; </a:t>
            </a:r>
            <a:r>
              <a:rPr lang="en-US" dirty="0" err="1">
                <a:latin typeface="Abadi MT Condensed Extra Bold" charset="0"/>
                <a:ea typeface="Abadi MT Condensed Extra Bold" charset="0"/>
                <a:cs typeface="Abadi MT Condensed Extra Bold" charset="0"/>
              </a:rPr>
              <a:t>Daoust</a:t>
            </a:r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2020) </a:t>
            </a:r>
          </a:p>
          <a:p>
            <a:pPr>
              <a:lnSpc>
                <a:spcPct val="90000"/>
              </a:lnSpc>
            </a:pPr>
            <a:r>
              <a:rPr lang="en-GB" b="1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Habit: context-behaviour associations in memory that develop as people repeatedly experience rewards for a given action in a given context. </a:t>
            </a:r>
          </a:p>
          <a:p>
            <a:pPr>
              <a:lnSpc>
                <a:spcPct val="90000"/>
              </a:lnSpc>
            </a:pPr>
            <a:r>
              <a:rPr lang="en-GB" b="1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Habitual behaviour is cued directly by context and does not require supporting goals and conscious intentions (Neal et al 2012)</a:t>
            </a:r>
          </a:p>
          <a:p>
            <a:pPr>
              <a:lnSpc>
                <a:spcPct val="90000"/>
              </a:lnSpc>
            </a:pPr>
            <a:r>
              <a:rPr lang="en-GB" b="1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Are norms and behaviour self-reinforcing and which comes first?</a:t>
            </a:r>
          </a:p>
          <a:p>
            <a:pPr>
              <a:lnSpc>
                <a:spcPct val="90000"/>
              </a:lnSpc>
              <a:spcBef>
                <a:spcPts val="384"/>
              </a:spcBef>
              <a:spcAft>
                <a:spcPts val="600"/>
              </a:spcAft>
            </a:pPr>
            <a:r>
              <a:rPr lang="en-GB" b="1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Is turnout the result of thinking fast or slow?</a:t>
            </a:r>
            <a:endParaRPr lang="en-US" b="1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AE036F68-8B46-BA96-EEB9-DE3391D9F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2966" y="285122"/>
            <a:ext cx="1855175" cy="1187681"/>
          </a:xfrm>
          <a:prstGeom prst="rect">
            <a:avLst/>
          </a:prstGeom>
        </p:spPr>
      </p:pic>
      <p:pic>
        <p:nvPicPr>
          <p:cNvPr id="5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032E9A03-7238-BB49-AB47-C6AE5E456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949" y="244087"/>
            <a:ext cx="1913266" cy="139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54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bldLvl="2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85998" y="360921"/>
            <a:ext cx="6624736" cy="648072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Measuring Civic Duty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9443" y="1087821"/>
            <a:ext cx="8168230" cy="381792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QUESTIONS</a:t>
            </a:r>
          </a:p>
          <a:p>
            <a:pPr lvl="1">
              <a:lnSpc>
                <a:spcPct val="90000"/>
              </a:lnSpc>
            </a:pPr>
            <a:r>
              <a:rPr lang="en-GB" sz="2000" b="1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If a person doesn’t care how an election comes out then that person shouldn’t vote in it (agree/disagree). </a:t>
            </a:r>
            <a:endParaRPr lang="en-US" sz="20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lnSpc>
                <a:spcPct val="90000"/>
              </a:lnSpc>
              <a:spcBef>
                <a:spcPts val="384"/>
              </a:spcBef>
            </a:pPr>
            <a:r>
              <a:rPr lang="en-US" sz="2000" b="1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It is a citizen’s duty to vote (agree/disagree)</a:t>
            </a:r>
          </a:p>
          <a:p>
            <a:pPr lvl="1">
              <a:lnSpc>
                <a:spcPct val="90000"/>
              </a:lnSpc>
              <a:spcBef>
                <a:spcPts val="384"/>
              </a:spcBef>
            </a:pPr>
            <a:r>
              <a:rPr lang="en-GB" sz="2000" b="1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For you, first and foremost, is voting a duty, or a choice? While you may feel both responses are partly right, please indicate which of them applies most when you are voting.</a:t>
            </a:r>
          </a:p>
          <a:p>
            <a:pPr>
              <a:lnSpc>
                <a:spcPct val="90000"/>
              </a:lnSpc>
            </a:pPr>
            <a:r>
              <a:rPr lang="en-GB" sz="20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Panel data – civic duty question asked at t-1? (</a:t>
            </a:r>
            <a:r>
              <a:rPr lang="en-GB" sz="2000" dirty="0" err="1">
                <a:latin typeface="Abadi MT Condensed Extra Bold" charset="0"/>
                <a:ea typeface="Abadi MT Condensed Extra Bold" charset="0"/>
                <a:cs typeface="Abadi MT Condensed Extra Bold" charset="0"/>
              </a:rPr>
              <a:t>Blais</a:t>
            </a:r>
            <a:r>
              <a:rPr lang="en-GB" sz="20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&amp; </a:t>
            </a:r>
            <a:r>
              <a:rPr lang="en-GB" sz="2000" dirty="0" err="1">
                <a:latin typeface="Abadi MT Condensed Extra Bold" charset="0"/>
                <a:ea typeface="Abadi MT Condensed Extra Bold" charset="0"/>
                <a:cs typeface="Abadi MT Condensed Extra Bold" charset="0"/>
              </a:rPr>
              <a:t>Rubenson</a:t>
            </a:r>
            <a:r>
              <a:rPr lang="en-GB" sz="20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2013)</a:t>
            </a:r>
          </a:p>
          <a:p>
            <a:pPr>
              <a:lnSpc>
                <a:spcPct val="90000"/>
              </a:lnSpc>
            </a:pPr>
            <a:r>
              <a:rPr lang="en-GB" sz="20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The strength of cues on underlying social norms?</a:t>
            </a:r>
          </a:p>
          <a:p>
            <a:pPr>
              <a:lnSpc>
                <a:spcPct val="90000"/>
              </a:lnSpc>
            </a:pPr>
            <a:r>
              <a:rPr lang="en-GB" sz="20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Or is it habit created by generational experiences that politics either matters or doesn’t (external efficacy)</a:t>
            </a:r>
            <a:endParaRPr lang="en-US" sz="21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60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bldLvl="2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9F5F0-94FF-FDAB-E372-6CE16F545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badi MT Condensed Extra Bold" panose="020B0306030101010103" pitchFamily="34" charset="77"/>
              </a:rPr>
              <a:t>External Efficacy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E990E-7071-4D43-7ED8-146F316DE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Abadi MT Condensed Extra Bold" panose="020B0306030101010103" pitchFamily="34" charset="77"/>
              </a:rPr>
              <a:t>The belief that government will respond to one’s demands (Craig &amp; </a:t>
            </a:r>
            <a:r>
              <a:rPr lang="en-US" b="1" dirty="0" err="1">
                <a:latin typeface="Abadi MT Condensed Extra Bold" panose="020B0306030101010103" pitchFamily="34" charset="77"/>
              </a:rPr>
              <a:t>Maggioto</a:t>
            </a:r>
            <a:r>
              <a:rPr lang="en-US" b="1" dirty="0">
                <a:latin typeface="Abadi MT Condensed Extra Bold" panose="020B0306030101010103" pitchFamily="34" charset="77"/>
              </a:rPr>
              <a:t> 1982)</a:t>
            </a:r>
          </a:p>
          <a:p>
            <a:pPr lvl="1"/>
            <a:r>
              <a:rPr lang="en-US" b="1" dirty="0">
                <a:latin typeface="Abadi MT Condensed Extra Bold" panose="020B0306030101010103" pitchFamily="34" charset="77"/>
              </a:rPr>
              <a:t>‘People like me don’t have any say about what the government does’</a:t>
            </a:r>
          </a:p>
          <a:p>
            <a:pPr lvl="1"/>
            <a:r>
              <a:rPr lang="en-US" b="1" dirty="0">
                <a:latin typeface="Abadi MT Condensed Extra Bold" panose="020B0306030101010103" pitchFamily="34" charset="77"/>
              </a:rPr>
              <a:t>‘I don’t think politicians and public </a:t>
            </a:r>
            <a:r>
              <a:rPr lang="en-US" b="1" dirty="0" err="1">
                <a:latin typeface="Abadi MT Condensed Extra Bold" panose="020B0306030101010103" pitchFamily="34" charset="77"/>
              </a:rPr>
              <a:t>servatns</a:t>
            </a:r>
            <a:r>
              <a:rPr lang="en-US" b="1" dirty="0">
                <a:latin typeface="Abadi MT Condensed Extra Bold" panose="020B0306030101010103" pitchFamily="34" charset="77"/>
              </a:rPr>
              <a:t> care much about what people like me think’</a:t>
            </a:r>
          </a:p>
          <a:p>
            <a:pPr lvl="1"/>
            <a:r>
              <a:rPr lang="en-GB" b="1" spc="-20" dirty="0">
                <a:effectLst/>
                <a:latin typeface="Abadi MT Condensed Extra Bold" panose="020B0306030101010103" pitchFamily="34" charset="77"/>
                <a:ea typeface="Times New Roman" panose="02020603050405020304" pitchFamily="18" charset="0"/>
              </a:rPr>
              <a:t>‘People like me don’t have any say about what the government does’</a:t>
            </a:r>
            <a:endParaRPr lang="en-GB" b="1" dirty="0">
              <a:effectLst/>
              <a:latin typeface="Abadi MT Condensed Extra Bold" panose="020B0306030101010103" pitchFamily="34" charset="77"/>
              <a:ea typeface="Times New Roman" panose="02020603050405020304" pitchFamily="18" charset="0"/>
            </a:endParaRPr>
          </a:p>
          <a:p>
            <a:r>
              <a:rPr lang="en-GB" b="1" dirty="0">
                <a:effectLst/>
                <a:latin typeface="Abadi MT Condensed Extra Bold" panose="020B0306030101010103" pitchFamily="34" charset="77"/>
                <a:ea typeface="Times New Roman" panose="02020603050405020304" pitchFamily="18" charset="0"/>
              </a:rPr>
              <a:t>Internal efficacy, interest in politics, and political knowledge also important </a:t>
            </a:r>
            <a:endParaRPr lang="en-US" b="1" dirty="0">
              <a:latin typeface="Abadi MT Condensed Extra Bold" panose="020B03060301010101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4249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1C963-CFB4-6BFE-BBC3-3909D64E6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9837"/>
            <a:ext cx="4974021" cy="3127483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>
                <a:latin typeface="Abadi MT Condensed Extra Bold" panose="020B0306030101010103" pitchFamily="34" charset="77"/>
              </a:rPr>
              <a:t>Most studies of turnout show that the young vote less and the old vote more, except the very old (</a:t>
            </a:r>
            <a:r>
              <a:rPr lang="en-NZ" b="1" dirty="0" err="1">
                <a:latin typeface="Abadi MT Condensed Extra Bold" panose="020B0306030101010103" pitchFamily="34" charset="77"/>
              </a:rPr>
              <a:t>Smets</a:t>
            </a:r>
            <a:r>
              <a:rPr lang="en-NZ" b="1" dirty="0">
                <a:latin typeface="Abadi MT Condensed Extra Bold" panose="020B0306030101010103" pitchFamily="34" charset="77"/>
              </a:rPr>
              <a:t> &amp; van Hamm 2013) </a:t>
            </a:r>
            <a:endParaRPr lang="en-US" b="1" dirty="0">
              <a:latin typeface="Abadi MT Condensed Extra Bold" panose="020B0306030101010103" pitchFamily="34" charset="77"/>
            </a:endParaRPr>
          </a:p>
          <a:p>
            <a:r>
              <a:rPr lang="en-US" b="1" dirty="0">
                <a:latin typeface="Abadi MT Condensed Extra Bold" panose="020B0306030101010103" pitchFamily="34" charset="77"/>
              </a:rPr>
              <a:t>Longitudinal research shows that when people were born also matters – generational and period effects (</a:t>
            </a:r>
            <a:r>
              <a:rPr lang="en-NZ" b="1" dirty="0" err="1">
                <a:latin typeface="Abadi MT Condensed Extra Bold" panose="020B0306030101010103" pitchFamily="34" charset="77"/>
              </a:rPr>
              <a:t>Nemčok</a:t>
            </a:r>
            <a:r>
              <a:rPr lang="en-NZ" b="1" dirty="0">
                <a:latin typeface="Abadi MT Condensed Extra Bold" panose="020B0306030101010103" pitchFamily="34" charset="77"/>
              </a:rPr>
              <a:t> &amp; Weiss 2021)</a:t>
            </a:r>
            <a:endParaRPr lang="en-US" b="1" dirty="0">
              <a:latin typeface="Abadi MT Condensed Extra Bold" panose="020B0306030101010103" pitchFamily="34" charset="77"/>
            </a:endParaRPr>
          </a:p>
          <a:p>
            <a:r>
              <a:rPr lang="en-US" b="1" dirty="0">
                <a:latin typeface="Abadi MT Condensed Extra Bold" panose="020B0306030101010103" pitchFamily="34" charset="77"/>
              </a:rPr>
              <a:t>For example, those 18-24 in 2020 were significantly more likely to vote than those 18-24 in 2011</a:t>
            </a:r>
          </a:p>
          <a:p>
            <a:r>
              <a:rPr lang="en-US" b="1" dirty="0">
                <a:latin typeface="Abadi MT Condensed Extra Bold" panose="020B0306030101010103" pitchFamily="34" charset="77"/>
              </a:rPr>
              <a:t>Big data research shows that age effects are even less linear than previous understood – a rollercoaster form (Bhatti et al 2012)…</a:t>
            </a:r>
          </a:p>
        </p:txBody>
      </p:sp>
      <p:pic>
        <p:nvPicPr>
          <p:cNvPr id="5" name="Picture 4" descr="A picture containing roller coaster, ride, design&#10;&#10;Description automatically generated">
            <a:extLst>
              <a:ext uri="{FF2B5EF4-FFF2-40B4-BE49-F238E27FC236}">
                <a16:creationId xmlns:a16="http://schemas.microsoft.com/office/drawing/2014/main" id="{392F9130-743B-370F-F3F3-227EED116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4890" y="69724"/>
            <a:ext cx="2741910" cy="20813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7F7B4D-C595-D845-4EC8-354756CED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5963697" cy="829001"/>
          </a:xfrm>
        </p:spPr>
        <p:txBody>
          <a:bodyPr/>
          <a:lstStyle/>
          <a:p>
            <a:r>
              <a:rPr lang="en-US" b="1" dirty="0">
                <a:latin typeface="Abadi MT Condensed Extra Bold" panose="020B0306030101010103" pitchFamily="34" charset="77"/>
              </a:rPr>
              <a:t>Life cycle and generational effects</a:t>
            </a:r>
          </a:p>
        </p:txBody>
      </p:sp>
      <p:pic>
        <p:nvPicPr>
          <p:cNvPr id="4" name="Picture 3" descr="A graph of a number of people with age groups&#10;&#10;AI-generated content may be incorrect.">
            <a:extLst>
              <a:ext uri="{FF2B5EF4-FFF2-40B4-BE49-F238E27FC236}">
                <a16:creationId xmlns:a16="http://schemas.microsoft.com/office/drawing/2014/main" id="{C0AD0164-5D81-D7CE-2C89-07ED61C515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573" y="2065020"/>
            <a:ext cx="2809220" cy="280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54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587" y="185484"/>
            <a:ext cx="6488716" cy="857250"/>
          </a:xfrm>
        </p:spPr>
        <p:txBody>
          <a:bodyPr>
            <a:normAutofit/>
          </a:bodyPr>
          <a:lstStyle/>
          <a:p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Voting as a Social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684" y="1300655"/>
            <a:ext cx="7950631" cy="356857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mi-NZ" sz="1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People who live alone and in multiple-adult households less likely to vote than people in 2-adult households (Cutts &amp; Fieldhouse 2001)</a:t>
            </a:r>
          </a:p>
          <a:p>
            <a:pPr>
              <a:spcBef>
                <a:spcPts val="0"/>
              </a:spcBef>
            </a:pPr>
            <a:r>
              <a:rPr lang="mi-NZ" sz="1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Going with other people to vote enhances turnout more than people going on their own: social pressure important (Gerber et al 2008)</a:t>
            </a:r>
          </a:p>
          <a:p>
            <a:pPr>
              <a:spcBef>
                <a:spcPts val="0"/>
              </a:spcBef>
            </a:pPr>
            <a:r>
              <a:rPr lang="mi-NZ" sz="1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Instability in housing and accommodation reduces enrolment and almost certainly turnout (Squire et al 1987)</a:t>
            </a:r>
          </a:p>
          <a:p>
            <a:pPr>
              <a:spcBef>
                <a:spcPts val="0"/>
              </a:spcBef>
            </a:pPr>
            <a:r>
              <a:rPr lang="mi-NZ" sz="1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Online voting has had minimal effects on increasing turnout (Solvak &amp; Vassil 2018): perhaps because it make the act an individual one?</a:t>
            </a:r>
          </a:p>
          <a:p>
            <a:pPr>
              <a:spcBef>
                <a:spcPts val="0"/>
              </a:spcBef>
            </a:pPr>
            <a:r>
              <a:rPr lang="mi-NZ" sz="1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Advance voting may be more convenient, but does it make any difference to turnout? Apparently it does but also in conjunction with same-day registration (Garnett 2018)</a:t>
            </a:r>
          </a:p>
          <a:p>
            <a:pPr>
              <a:spcBef>
                <a:spcPts val="0"/>
              </a:spcBef>
            </a:pPr>
            <a:endParaRPr lang="en-US" sz="1725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98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4536" y="367343"/>
            <a:ext cx="5070886" cy="85725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Applications: Electoral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953" y="1224594"/>
            <a:ext cx="7532175" cy="357600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PR has countervailing effects: proportionality increases turnout, party system fragmentation reduces it</a:t>
            </a:r>
          </a:p>
          <a:p>
            <a:pPr marL="0" indent="0">
              <a:buNone/>
            </a:pPr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Pre-electoral coalitions counteract fragmentation effects (Tillman 2015)</a:t>
            </a:r>
          </a:p>
          <a:p>
            <a:pPr marL="0" indent="0">
              <a:buNone/>
            </a:pPr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Positive PR effects strongest in full democracies, none in partial ones (</a:t>
            </a:r>
            <a:r>
              <a:rPr lang="en-US" dirty="0" err="1">
                <a:latin typeface="Abadi MT Condensed Extra Bold" charset="0"/>
                <a:ea typeface="Abadi MT Condensed Extra Bold" charset="0"/>
                <a:cs typeface="Abadi MT Condensed Extra Bold" charset="0"/>
              </a:rPr>
              <a:t>Endersby</a:t>
            </a:r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&amp; </a:t>
            </a:r>
            <a:r>
              <a:rPr lang="en-US" dirty="0" err="1">
                <a:latin typeface="Abadi MT Condensed Extra Bold" charset="0"/>
                <a:ea typeface="Abadi MT Condensed Extra Bold" charset="0"/>
                <a:cs typeface="Abadi MT Condensed Extra Bold" charset="0"/>
              </a:rPr>
              <a:t>Kriekhaus</a:t>
            </a:r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2008) </a:t>
            </a:r>
          </a:p>
          <a:p>
            <a:pPr marL="0" indent="0">
              <a:buNone/>
            </a:pPr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The most likely causal mechanism: uncertainty about effect of vote (under most PR no one can be sure it won’t matter)</a:t>
            </a:r>
          </a:p>
          <a:p>
            <a:pPr marL="0" indent="0">
              <a:buNone/>
            </a:pPr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PR systems have no seats where the outcome can be anticipated</a:t>
            </a:r>
          </a:p>
          <a:p>
            <a:pPr marL="0" indent="0">
              <a:buNone/>
            </a:pPr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FPP systems have safe seats for which everyone knows the winner (</a:t>
            </a:r>
            <a:r>
              <a:rPr lang="en-US" dirty="0" err="1">
                <a:latin typeface="Abadi MT Condensed Extra Bold" charset="0"/>
                <a:ea typeface="Abadi MT Condensed Extra Bold" charset="0"/>
                <a:cs typeface="Abadi MT Condensed Extra Bold" charset="0"/>
              </a:rPr>
              <a:t>Selb</a:t>
            </a:r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2009; Cox </a:t>
            </a:r>
            <a:r>
              <a:rPr lang="en-US" dirty="0" err="1">
                <a:latin typeface="Abadi MT Condensed Extra Bold" charset="0"/>
                <a:ea typeface="Abadi MT Condensed Extra Bold" charset="0"/>
                <a:cs typeface="Abadi MT Condensed Extra Bold" charset="0"/>
              </a:rPr>
              <a:t>Fiva</a:t>
            </a:r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and Smith 2015)</a:t>
            </a:r>
          </a:p>
          <a:p>
            <a:pPr marL="0" indent="0">
              <a:buNone/>
            </a:pPr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However, effects small, and no robust effect found in New Zealand’s shift to MMP (</a:t>
            </a:r>
            <a:r>
              <a:rPr lang="en-US" dirty="0" err="1">
                <a:latin typeface="Abadi MT Condensed Extra Bold" charset="0"/>
                <a:ea typeface="Abadi MT Condensed Extra Bold" charset="0"/>
                <a:cs typeface="Abadi MT Condensed Extra Bold" charset="0"/>
              </a:rPr>
              <a:t>Vowles</a:t>
            </a:r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2010)</a:t>
            </a:r>
          </a:p>
        </p:txBody>
      </p:sp>
    </p:spTree>
    <p:extLst>
      <p:ext uri="{BB962C8B-B14F-4D97-AF65-F5344CB8AC3E}">
        <p14:creationId xmlns:p14="http://schemas.microsoft.com/office/powerpoint/2010/main" val="136944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6986" y="184371"/>
            <a:ext cx="5775967" cy="85725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Applications: Socio-economic bias?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447" y="969579"/>
            <a:ext cx="8012624" cy="407306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mi-NZ" sz="20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Liphart 1997: a concern about ‘unequal participation’ </a:t>
            </a:r>
          </a:p>
          <a:p>
            <a:pPr>
              <a:spcBef>
                <a:spcPts val="0"/>
              </a:spcBef>
            </a:pPr>
            <a:r>
              <a:rPr lang="mi-NZ" sz="20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As turnout goes down, it goes down most among those with lower incomes and lower education</a:t>
            </a:r>
          </a:p>
          <a:p>
            <a:pPr>
              <a:spcBef>
                <a:spcPts val="0"/>
              </a:spcBef>
            </a:pPr>
            <a:r>
              <a:rPr lang="mi-NZ" sz="20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The higher the turnout, the higher the level of income redistribution (Blais et al 2020)</a:t>
            </a:r>
          </a:p>
          <a:p>
            <a:pPr>
              <a:spcBef>
                <a:spcPts val="0"/>
              </a:spcBef>
            </a:pPr>
            <a:r>
              <a:rPr lang="en-NZ" sz="2000" b="1" dirty="0" err="1">
                <a:latin typeface="Abadi MT Condensed Extra Bold" panose="020B0306030101010103" pitchFamily="34" charset="77"/>
              </a:rPr>
              <a:t>Polacko</a:t>
            </a:r>
            <a:r>
              <a:rPr lang="en-NZ" sz="2000" b="1" dirty="0">
                <a:latin typeface="Abadi MT Condensed Extra Bold" panose="020B0306030101010103" pitchFamily="34" charset="77"/>
              </a:rPr>
              <a:t> 2021: </a:t>
            </a:r>
          </a:p>
          <a:p>
            <a:pPr lvl="1">
              <a:spcBef>
                <a:spcPts val="0"/>
              </a:spcBef>
            </a:pPr>
            <a:r>
              <a:rPr lang="en-NZ" sz="1800" b="1" dirty="0">
                <a:latin typeface="Abadi MT Condensed Extra Bold" panose="020B0306030101010103" pitchFamily="34" charset="77"/>
              </a:rPr>
              <a:t>Higher levels of income inequality significantly reduce turnout and widen the turnout gap between rich and poor</a:t>
            </a:r>
          </a:p>
          <a:p>
            <a:pPr lvl="1">
              <a:spcBef>
                <a:spcPts val="0"/>
              </a:spcBef>
            </a:pPr>
            <a:r>
              <a:rPr lang="en-NZ" sz="1800" b="1" dirty="0">
                <a:latin typeface="Abadi MT Condensed Extra Bold" panose="020B0306030101010103" pitchFamily="34" charset="77"/>
              </a:rPr>
              <a:t>30 advanced democracies 1996-2016, integrated CSES dataset</a:t>
            </a:r>
          </a:p>
          <a:p>
            <a:pPr lvl="1">
              <a:spcBef>
                <a:spcPts val="0"/>
              </a:spcBef>
            </a:pPr>
            <a:r>
              <a:rPr lang="en-NZ" sz="1800" b="1" dirty="0">
                <a:latin typeface="Abadi MT Condensed Extra Bold" panose="020B0306030101010103" pitchFamily="34" charset="77"/>
              </a:rPr>
              <a:t>When party systems are more policy-polarized, low-income earners are mobilized thus a significantly reduced income gap in turnout</a:t>
            </a:r>
          </a:p>
          <a:p>
            <a:pPr lvl="1">
              <a:spcBef>
                <a:spcPts val="0"/>
              </a:spcBef>
            </a:pPr>
            <a:r>
              <a:rPr lang="en-NZ" sz="1800" b="1" dirty="0">
                <a:latin typeface="Abadi MT Condensed Extra Bold" panose="020B0306030101010103" pitchFamily="34" charset="77"/>
              </a:rPr>
              <a:t>Where party policies fail to represent the interests of low income earners, their turnout goes down </a:t>
            </a:r>
            <a:endParaRPr lang="mi-NZ" sz="1800" b="1" dirty="0">
              <a:latin typeface="Abadi MT Condensed Extra Bold" panose="020B0306030101010103" pitchFamily="34" charset="77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97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5920" y="161818"/>
            <a:ext cx="5150753" cy="70121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New Zealand?</a:t>
            </a:r>
            <a:b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</a:br>
            <a:r>
              <a:rPr lang="en-US" sz="13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(age-eligible base)</a:t>
            </a:r>
          </a:p>
        </p:txBody>
      </p:sp>
      <p:pic>
        <p:nvPicPr>
          <p:cNvPr id="3" name="Picture 2" descr="A graph showing the growth of the stock market&#10;&#10;AI-generated content may be incorrect.">
            <a:extLst>
              <a:ext uri="{FF2B5EF4-FFF2-40B4-BE49-F238E27FC236}">
                <a16:creationId xmlns:a16="http://schemas.microsoft.com/office/drawing/2014/main" id="{B8BCFF90-D8AE-EBBB-0DB6-70F2FA4922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227" y="977593"/>
            <a:ext cx="6185545" cy="337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13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4536" y="367343"/>
            <a:ext cx="4957598" cy="857250"/>
          </a:xfrm>
        </p:spPr>
        <p:txBody>
          <a:bodyPr/>
          <a:lstStyle/>
          <a:p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Why care about turnout?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925" y="1482328"/>
            <a:ext cx="7656163" cy="3403805"/>
          </a:xfrm>
        </p:spPr>
        <p:txBody>
          <a:bodyPr>
            <a:normAutofit/>
          </a:bodyPr>
          <a:lstStyle/>
          <a:p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Increasing ‘active’ participation is not a substitute for electoral turnout </a:t>
            </a:r>
            <a:r>
              <a:rPr lang="mr-IN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–</a:t>
            </a:r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active participants are a relatively small proportion of citizens</a:t>
            </a:r>
          </a:p>
          <a:p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‘In the end elections are the most egalitarian political mechanism we have and can have. Too often the calls for increased participation privilege those who have more resources to participate (</a:t>
            </a:r>
            <a:r>
              <a:rPr lang="en-US" dirty="0" err="1">
                <a:latin typeface="Abadi MT Condensed Extra Bold" charset="0"/>
                <a:ea typeface="Abadi MT Condensed Extra Bold" charset="0"/>
                <a:cs typeface="Abadi MT Condensed Extra Bold" charset="0"/>
              </a:rPr>
              <a:t>Przeworski</a:t>
            </a:r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2010, 169)</a:t>
            </a:r>
          </a:p>
        </p:txBody>
      </p:sp>
      <p:pic>
        <p:nvPicPr>
          <p:cNvPr id="2052" name="Picture 4" descr="mage result for who care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976" y="1"/>
            <a:ext cx="2033195" cy="129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61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187FD-2F2D-A64C-902A-A3237F8D5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 dirty="0">
                <a:latin typeface="Abadi MT Condensed Extra Bold"/>
                <a:cs typeface="Abadi MT Condensed Extra Bold"/>
              </a:rPr>
              <a:t>Turnout by Age 1996-2020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745BB0-74D0-4544-82EC-EBD5F1AA8C49}"/>
              </a:ext>
            </a:extLst>
          </p:cNvPr>
          <p:cNvSpPr txBox="1"/>
          <p:nvPr/>
        </p:nvSpPr>
        <p:spPr>
          <a:xfrm>
            <a:off x="6084168" y="224135"/>
            <a:ext cx="2480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Source: NZES 1996-2011, Official Data 2014-</a:t>
            </a:r>
          </a:p>
          <a:p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(Age-eligible base)</a:t>
            </a:r>
            <a:endParaRPr lang="en-US" sz="18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FEB7F0-AE0F-3805-ECE6-5CBA2C164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622" y="1063229"/>
            <a:ext cx="5573811" cy="361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4225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etterhead_v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" t="5387" r="71726" b="9091"/>
          <a:stretch/>
        </p:blipFill>
        <p:spPr bwMode="auto">
          <a:xfrm>
            <a:off x="0" y="-11710"/>
            <a:ext cx="121708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58712" y="167040"/>
            <a:ext cx="5283112" cy="595389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Abadi MT Condensed Extra Bold"/>
                <a:cs typeface="Abadi MT Condensed Extra Bold"/>
              </a:rPr>
              <a:t>Age Cohort Differences (up to 2005) </a:t>
            </a:r>
            <a:endParaRPr lang="en-US" sz="2400" dirty="0">
              <a:latin typeface="Abadi MT Condensed Extra Bold"/>
              <a:cs typeface="Abadi MT Condensed Extra Bold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0767214"/>
              </p:ext>
            </p:extLst>
          </p:nvPr>
        </p:nvGraphicFramePr>
        <p:xfrm>
          <a:off x="1076397" y="762429"/>
          <a:ext cx="7145454" cy="3987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57662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AAF967-A4FC-B132-21FC-DB73A4586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etterhead_v3">
            <a:extLst>
              <a:ext uri="{FF2B5EF4-FFF2-40B4-BE49-F238E27FC236}">
                <a16:creationId xmlns:a16="http://schemas.microsoft.com/office/drawing/2014/main" id="{73D99E31-D2D1-0F90-0F5D-A00C594C369B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" t="5387" r="71726" b="9091"/>
          <a:stretch/>
        </p:blipFill>
        <p:spPr bwMode="auto">
          <a:xfrm>
            <a:off x="0" y="-11710"/>
            <a:ext cx="121708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E4AF7E1-A581-A68A-345D-8BD82032B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712" y="167040"/>
            <a:ext cx="5283112" cy="595389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Abadi MT Condensed Extra Bold"/>
                <a:cs typeface="Abadi MT Condensed Extra Bold"/>
              </a:rPr>
              <a:t>External Efficacy 1993-2024</a:t>
            </a:r>
            <a:endParaRPr lang="en-US" sz="2400" dirty="0">
              <a:latin typeface="Abadi MT Condensed Extra Bold"/>
              <a:cs typeface="Abadi MT Condensed Extra 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CE8602-CDC4-27C9-EBDC-9A49F0B1F0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0073" y="905838"/>
            <a:ext cx="61214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405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055" y="445268"/>
            <a:ext cx="5986615" cy="78674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badi MT Condensed Extra Bold"/>
                <a:cs typeface="Abadi MT Condensed Extra Bold"/>
              </a:rPr>
              <a:t>How has turnout decline been reversed?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2439" y="1510189"/>
            <a:ext cx="5858361" cy="3337708"/>
          </a:xfrm>
        </p:spPr>
        <p:txBody>
          <a:bodyPr>
            <a:normAutofit lnSpcReduction="10000"/>
          </a:bodyPr>
          <a:lstStyle/>
          <a:p>
            <a:pPr marL="42863" indent="0">
              <a:buNone/>
            </a:pPr>
            <a:r>
              <a:rPr lang="en-US" dirty="0">
                <a:latin typeface="Abadi MT Condensed Extra Bold"/>
                <a:cs typeface="Abadi MT Condensed Extra Bold"/>
              </a:rPr>
              <a:t>The temporary turnaround, 1975-1984</a:t>
            </a:r>
          </a:p>
          <a:p>
            <a:pPr marL="685800" lvl="1" indent="-342900"/>
            <a:r>
              <a:rPr lang="en-US" sz="2400" dirty="0">
                <a:latin typeface="Abadi MT Condensed Extra Bold"/>
                <a:cs typeface="Abadi MT Condensed Extra Bold"/>
              </a:rPr>
              <a:t>revival of party memberships</a:t>
            </a:r>
          </a:p>
          <a:p>
            <a:pPr marL="685800" lvl="1" indent="-342900"/>
            <a:r>
              <a:rPr lang="en-US" sz="2400" dirty="0" err="1">
                <a:latin typeface="Abadi MT Condensed Extra Bold"/>
                <a:cs typeface="Abadi MT Condensed Extra Bold"/>
              </a:rPr>
              <a:t>mobilisation</a:t>
            </a:r>
            <a:r>
              <a:rPr lang="en-US" sz="2400" dirty="0">
                <a:latin typeface="Abadi MT Condensed Extra Bold"/>
                <a:cs typeface="Abadi MT Condensed Extra Bold"/>
              </a:rPr>
              <a:t> of a new generation of voters, party members, and leaders</a:t>
            </a:r>
          </a:p>
          <a:p>
            <a:pPr marL="685800" lvl="1" indent="-342900"/>
            <a:r>
              <a:rPr lang="en-US" sz="2400" dirty="0">
                <a:latin typeface="Abadi MT Condensed Extra Bold"/>
                <a:cs typeface="Abadi MT Condensed Extra Bold"/>
              </a:rPr>
              <a:t>new issue dimensions entered politics</a:t>
            </a:r>
          </a:p>
          <a:p>
            <a:pPr marL="685800" lvl="1" indent="-342900"/>
            <a:r>
              <a:rPr lang="en-US" sz="2400" dirty="0">
                <a:latin typeface="Abadi MT Condensed Extra Bold"/>
                <a:cs typeface="Abadi MT Condensed Extra Bold"/>
              </a:rPr>
              <a:t>Highly competitive elections</a:t>
            </a:r>
          </a:p>
          <a:p>
            <a:pPr marL="685800" lvl="1" indent="-342900"/>
            <a:r>
              <a:rPr lang="en-US" sz="2400" dirty="0" err="1">
                <a:latin typeface="Abadi MT Condensed Extra Bold"/>
                <a:cs typeface="Abadi MT Condensed Extra Bold"/>
              </a:rPr>
              <a:t>Polarised</a:t>
            </a:r>
            <a:r>
              <a:rPr lang="en-US" sz="2400" dirty="0">
                <a:latin typeface="Abadi MT Condensed Extra Bold"/>
                <a:cs typeface="Abadi MT Condensed Extra Bold"/>
              </a:rPr>
              <a:t> politics and divisive leadership (see Vowles 1994)</a:t>
            </a: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285" y="1510189"/>
            <a:ext cx="198120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69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6719"/>
            <a:ext cx="7772400" cy="759417"/>
          </a:xfrm>
        </p:spPr>
        <p:txBody>
          <a:bodyPr>
            <a:normAutofit/>
          </a:bodyPr>
          <a:lstStyle/>
          <a:p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2011-2020?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35117"/>
            <a:ext cx="7874876" cy="3389585"/>
          </a:xfrm>
        </p:spPr>
        <p:txBody>
          <a:bodyPr>
            <a:normAutofit/>
          </a:bodyPr>
          <a:lstStyle/>
          <a:p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2011 the lowest turnout in New Zealand’s democratic history (since female suffrage)</a:t>
            </a:r>
          </a:p>
          <a:p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Subsequent three elections turnout up (not yet as many as the four consecutive elections 1975-84)</a:t>
            </a:r>
          </a:p>
          <a:p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Steeper increase but from a lower base</a:t>
            </a:r>
          </a:p>
          <a:p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Increased electoral engagement from the young </a:t>
            </a:r>
            <a:r>
              <a:rPr lang="mi-NZ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goes against many contemporary interpretations of turnout decline</a:t>
            </a:r>
          </a:p>
          <a:p>
            <a:r>
              <a:rPr lang="mi-NZ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But why ?</a:t>
            </a:r>
            <a:endParaRPr lang="en-US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85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96C93-6CC4-F854-D191-24F9C9EB5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10" y="230588"/>
            <a:ext cx="5161040" cy="727283"/>
          </a:xfrm>
        </p:spPr>
        <p:txBody>
          <a:bodyPr>
            <a:normAutofit/>
          </a:bodyPr>
          <a:lstStyle/>
          <a:p>
            <a:r>
              <a:rPr lang="en-US" sz="3000" b="1" dirty="0">
                <a:latin typeface="Abadi MT Condensed Extra Bold" panose="020B0306030101010103" pitchFamily="34" charset="77"/>
              </a:rPr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4460D-25B0-AE5C-D4E3-E2F2E2E4D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509" y="1702676"/>
            <a:ext cx="6123148" cy="2388476"/>
          </a:xfrm>
        </p:spPr>
        <p:txBody>
          <a:bodyPr>
            <a:noAutofit/>
          </a:bodyPr>
          <a:lstStyle/>
          <a:p>
            <a:r>
              <a:rPr lang="en-US" b="1" dirty="0">
                <a:latin typeface="Abadi MT Condensed Extra Bold" panose="020B0306030101010103" pitchFamily="34" charset="77"/>
              </a:rPr>
              <a:t>Is voting a duty or a choice?</a:t>
            </a:r>
          </a:p>
          <a:p>
            <a:r>
              <a:rPr lang="en-US" b="1" dirty="0">
                <a:latin typeface="Abadi MT Condensed Extra Bold" panose="020B0306030101010103" pitchFamily="34" charset="77"/>
              </a:rPr>
              <a:t>Is voting a norm or a habit?</a:t>
            </a:r>
          </a:p>
          <a:p>
            <a:r>
              <a:rPr lang="en-US" b="1" dirty="0">
                <a:latin typeface="Abadi MT Condensed Extra Bold" panose="020B0306030101010103" pitchFamily="34" charset="77"/>
              </a:rPr>
              <a:t>What most motivated so many more young people to vote in 2020 – social and climate justice, or the cannabis referendum?</a:t>
            </a:r>
            <a:endParaRPr lang="en-US" sz="3200" b="1" dirty="0">
              <a:latin typeface="Abadi MT Condensed Extra Bold" panose="020B0306030101010103" pitchFamily="34" charset="77"/>
            </a:endParaRPr>
          </a:p>
          <a:p>
            <a:endParaRPr lang="en-US" sz="1800" b="1" dirty="0">
              <a:latin typeface="Abadi MT Condensed Extra Bold" panose="020B0306030101010103" pitchFamily="34" charset="77"/>
            </a:endParaRPr>
          </a:p>
        </p:txBody>
      </p:sp>
      <p:pic>
        <p:nvPicPr>
          <p:cNvPr id="5" name="Picture 4" descr="A black question mark on a white background&#10;&#10;Description automatically generated">
            <a:extLst>
              <a:ext uri="{FF2B5EF4-FFF2-40B4-BE49-F238E27FC236}">
                <a16:creationId xmlns:a16="http://schemas.microsoft.com/office/drawing/2014/main" id="{39325515-4D37-4BF1-CB3A-288C20AE75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5" r="6885" b="1"/>
          <a:stretch/>
        </p:blipFill>
        <p:spPr>
          <a:xfrm>
            <a:off x="6750657" y="858741"/>
            <a:ext cx="1887497" cy="259274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97817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3176" y="367343"/>
            <a:ext cx="4957598" cy="733037"/>
          </a:xfrm>
        </p:spPr>
        <p:txBody>
          <a:bodyPr/>
          <a:lstStyle/>
          <a:p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Methodological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915" y="1240360"/>
            <a:ext cx="7656163" cy="3661540"/>
          </a:xfrm>
        </p:spPr>
        <p:txBody>
          <a:bodyPr>
            <a:normAutofit fontScale="92500"/>
          </a:bodyPr>
          <a:lstStyle/>
          <a:p>
            <a:r>
              <a:rPr lang="mi-NZ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Official Data</a:t>
            </a:r>
          </a:p>
          <a:p>
            <a:pPr lvl="1"/>
            <a:r>
              <a:rPr lang="mi-NZ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Enrolment or Age-eligible Base? (Nagel 1988)</a:t>
            </a:r>
          </a:p>
          <a:p>
            <a:pPr lvl="1"/>
            <a:r>
              <a:rPr lang="mi-NZ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Non-eligible persons not easily estimated</a:t>
            </a:r>
          </a:p>
          <a:p>
            <a:pPr lvl="1"/>
            <a:r>
              <a:rPr lang="mi-NZ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Enrolment data incomplete but may also contain duplicates and the deceased (Mellon et al 2018)</a:t>
            </a:r>
          </a:p>
          <a:p>
            <a:r>
              <a:rPr lang="mi-NZ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Sample Survey Data</a:t>
            </a:r>
          </a:p>
          <a:p>
            <a:pPr lvl="1"/>
            <a:r>
              <a:rPr lang="mi-NZ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Recall error or misreporting (Wright 1993)</a:t>
            </a:r>
          </a:p>
          <a:p>
            <a:pPr lvl="1"/>
            <a:r>
              <a:rPr lang="mi-NZ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Low response rates among nonvoters </a:t>
            </a:r>
            <a:r>
              <a:rPr lang="mi-NZ" b="1" dirty="0">
                <a:latin typeface="Abadi MT Condensed Extra Bold" panose="020B0306030101010103" pitchFamily="34" charset="77"/>
                <a:ea typeface="Abadi MT Condensed Extra Bold" charset="0"/>
                <a:cs typeface="Abadi MT Condensed Extra Bold" charset="0"/>
              </a:rPr>
              <a:t>(</a:t>
            </a:r>
            <a:r>
              <a:rPr lang="en-US" b="1" dirty="0" err="1">
                <a:latin typeface="Abadi MT Condensed Extra Bold" panose="020B0306030101010103" pitchFamily="34" charset="77"/>
              </a:rPr>
              <a:t>Sciarini</a:t>
            </a:r>
            <a:r>
              <a:rPr lang="en-US" b="1" dirty="0">
                <a:latin typeface="Abadi MT Condensed Extra Bold" panose="020B0306030101010103" pitchFamily="34" charset="77"/>
              </a:rPr>
              <a:t> and Goldberg 2017)</a:t>
            </a:r>
            <a:r>
              <a:rPr lang="en-NZ" b="1" dirty="0">
                <a:latin typeface="Abadi MT Condensed Extra Bold" panose="020B0306030101010103" pitchFamily="34" charset="77"/>
              </a:rPr>
              <a:t> </a:t>
            </a:r>
            <a:endParaRPr lang="mi-NZ" b="1" dirty="0">
              <a:latin typeface="Abadi MT Condensed Extra Bold" panose="020B0306030101010103" pitchFamily="34" charset="77"/>
              <a:ea typeface="Abadi MT Condensed Extra Bold" charset="0"/>
              <a:cs typeface="Abadi MT Condensed Extra Bold" charset="0"/>
            </a:endParaRPr>
          </a:p>
          <a:p>
            <a:pPr lvl="1"/>
            <a:r>
              <a:rPr lang="mi-NZ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Weighting</a:t>
            </a:r>
          </a:p>
          <a:p>
            <a:r>
              <a:rPr lang="mi-NZ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‘Big Data’: but not accessible in all countries</a:t>
            </a:r>
          </a:p>
          <a:p>
            <a:pPr marL="0" indent="0">
              <a:buNone/>
            </a:pPr>
            <a:endParaRPr lang="mi-NZ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marL="0" indent="0">
              <a:buNone/>
            </a:pPr>
            <a:endParaRPr lang="en-US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95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871700" y="141480"/>
            <a:ext cx="5220580" cy="702078"/>
          </a:xfrm>
        </p:spPr>
        <p:txBody>
          <a:bodyPr>
            <a:normAutofit/>
          </a:bodyPr>
          <a:lstStyle/>
          <a:p>
            <a:pPr algn="ctr"/>
            <a:r>
              <a:rPr lang="en-AU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Macro Measuring it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150883"/>
            <a:ext cx="7992888" cy="3725123"/>
          </a:xfrm>
        </p:spPr>
        <p:txBody>
          <a:bodyPr>
            <a:normAutofit fontScale="92500" lnSpcReduction="10000"/>
          </a:bodyPr>
          <a:lstStyle/>
          <a:p>
            <a:r>
              <a:rPr lang="en-AU" sz="32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Vote to Registered Population (VRP): enrolment base</a:t>
            </a:r>
          </a:p>
          <a:p>
            <a:r>
              <a:rPr lang="en-AU" sz="32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Vote to Voting Age Population (VAP): </a:t>
            </a:r>
            <a:r>
              <a:rPr lang="en-US" sz="3200" dirty="0">
                <a:latin typeface="Abadi MT Condensed Extra Bold" charset="0"/>
                <a:ea typeface="Abadi MT Condensed Extra Bold" charset="0"/>
                <a:cs typeface="Abadi MT Condensed Extra Bold" charset="0"/>
                <a:hlinkClick r:id="rId2"/>
              </a:rPr>
              <a:t>http://www.idea.int/</a:t>
            </a:r>
            <a:r>
              <a:rPr lang="en-US" sz="32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endParaRPr lang="en-AU" sz="32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r>
              <a:rPr lang="en-AU" sz="32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Vote to Voting Eligible Population (VEP): see the United States </a:t>
            </a:r>
            <a:r>
              <a:rPr lang="en-AU" sz="3200" dirty="0">
                <a:latin typeface="Abadi MT Condensed Extra Bold" charset="0"/>
                <a:ea typeface="Abadi MT Condensed Extra Bold" charset="0"/>
                <a:cs typeface="Abadi MT Condensed Extra Bold" charset="0"/>
                <a:hlinkClick r:id="rId3"/>
              </a:rPr>
              <a:t>http://www.electproject.org/national-1789-present</a:t>
            </a:r>
            <a:endParaRPr lang="en-AU" sz="32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lnSpc>
                <a:spcPct val="90000"/>
              </a:lnSpc>
              <a:spcBef>
                <a:spcPts val="500"/>
              </a:spcBef>
            </a:pPr>
            <a:endParaRPr lang="en-AU" sz="2400" b="1" dirty="0"/>
          </a:p>
        </p:txBody>
      </p:sp>
    </p:spTree>
    <p:extLst>
      <p:ext uri="{BB962C8B-B14F-4D97-AF65-F5344CB8AC3E}">
        <p14:creationId xmlns:p14="http://schemas.microsoft.com/office/powerpoint/2010/main" val="192467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464" y="205979"/>
            <a:ext cx="8446577" cy="92473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Electoral Turnout 1971-2014, 31 consistent democracies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43000" y="166259"/>
            <a:ext cx="1042226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312159252"/>
              </p:ext>
            </p:extLst>
          </p:nvPr>
        </p:nvGraphicFramePr>
        <p:xfrm>
          <a:off x="1143000" y="1170431"/>
          <a:ext cx="6418393" cy="3606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143000" y="2736145"/>
            <a:ext cx="1042226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A77D02-BE42-1630-8B19-E6BCCC564BF5}"/>
              </a:ext>
            </a:extLst>
          </p:cNvPr>
          <p:cNvSpPr txBox="1"/>
          <p:nvPr/>
        </p:nvSpPr>
        <p:spPr>
          <a:xfrm>
            <a:off x="7252139" y="2033751"/>
            <a:ext cx="13085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badi MT Condensed Extra Bold" panose="020B0306030101010103" pitchFamily="34" charset="77"/>
              </a:rPr>
              <a:t>Source: Vowles (2018)</a:t>
            </a:r>
          </a:p>
        </p:txBody>
      </p:sp>
    </p:spTree>
    <p:extLst>
      <p:ext uri="{BB962C8B-B14F-4D97-AF65-F5344CB8AC3E}">
        <p14:creationId xmlns:p14="http://schemas.microsoft.com/office/powerpoint/2010/main" val="32426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../../../../Desktop/TurnoutOEC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142" y="102421"/>
            <a:ext cx="7633379" cy="48802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23987" y="1449092"/>
            <a:ext cx="110037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OECD Countries 1990-2016</a:t>
            </a:r>
          </a:p>
          <a:p>
            <a:endParaRPr lang="en-US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r>
              <a:rPr lang="en-US" dirty="0" err="1">
                <a:latin typeface="Abadi MT Condensed Extra Bold" charset="0"/>
                <a:ea typeface="Abadi MT Condensed Extra Bold" charset="0"/>
                <a:cs typeface="Abadi MT Condensed Extra Bold" charset="0"/>
              </a:rPr>
              <a:t>Hellwig</a:t>
            </a:r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, </a:t>
            </a:r>
            <a:r>
              <a:rPr lang="en-US" dirty="0" err="1">
                <a:latin typeface="Abadi MT Condensed Extra Bold" charset="0"/>
                <a:ea typeface="Abadi MT Condensed Extra Bold" charset="0"/>
                <a:cs typeface="Abadi MT Condensed Extra Bold" charset="0"/>
              </a:rPr>
              <a:t>Kweon</a:t>
            </a:r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&amp; Vowles 2020</a:t>
            </a:r>
          </a:p>
        </p:txBody>
      </p:sp>
    </p:spTree>
    <p:extLst>
      <p:ext uri="{BB962C8B-B14F-4D97-AF65-F5344CB8AC3E}">
        <p14:creationId xmlns:p14="http://schemas.microsoft.com/office/powerpoint/2010/main" val="1841059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82AEA-FC41-194C-B644-32CE90EE4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7826" y="178231"/>
            <a:ext cx="4341463" cy="774915"/>
          </a:xfrm>
        </p:spPr>
        <p:txBody>
          <a:bodyPr/>
          <a:lstStyle/>
          <a:p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US VEP data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195B91-B5A3-22C1-4C7F-F31A870C277A}"/>
              </a:ext>
            </a:extLst>
          </p:cNvPr>
          <p:cNvSpPr txBox="1"/>
          <p:nvPr/>
        </p:nvSpPr>
        <p:spPr>
          <a:xfrm>
            <a:off x="1072055" y="4682359"/>
            <a:ext cx="5126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badi MT Condensed Extra Bold" panose="020B0306030101010103" pitchFamily="34" charset="77"/>
              </a:rPr>
              <a:t>https://</a:t>
            </a:r>
            <a:r>
              <a:rPr lang="en-US" b="1" dirty="0" err="1">
                <a:latin typeface="Abadi MT Condensed Extra Bold" panose="020B0306030101010103" pitchFamily="34" charset="77"/>
              </a:rPr>
              <a:t>www.electproject.org</a:t>
            </a:r>
            <a:r>
              <a:rPr lang="en-US" b="1" dirty="0">
                <a:latin typeface="Abadi MT Condensed Extra Bold" panose="020B0306030101010103" pitchFamily="34" charset="77"/>
              </a:rPr>
              <a:t>/national-1789-present</a:t>
            </a:r>
          </a:p>
        </p:txBody>
      </p:sp>
      <p:pic>
        <p:nvPicPr>
          <p:cNvPr id="7" name="Picture 6" descr="A graph showing the growth of the vep&#10;&#10;AI-generated content may be incorrect.">
            <a:extLst>
              <a:ext uri="{FF2B5EF4-FFF2-40B4-BE49-F238E27FC236}">
                <a16:creationId xmlns:a16="http://schemas.microsoft.com/office/drawing/2014/main" id="{0E8EB8C4-72E2-67CF-07BB-B6C4CC15F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5" y="868138"/>
            <a:ext cx="6853288" cy="354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659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BE271-8950-1B4C-8ED7-A47838D81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916" y="225148"/>
            <a:ext cx="6189235" cy="76808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UK turnout (registration BASE)</a:t>
            </a:r>
            <a:b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</a:br>
            <a:r>
              <a:rPr lang="en-US" sz="16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https://</a:t>
            </a:r>
            <a:r>
              <a:rPr lang="en-US" sz="1600" dirty="0" err="1">
                <a:latin typeface="Abadi MT Condensed Extra Bold" charset="0"/>
                <a:ea typeface="Abadi MT Condensed Extra Bold" charset="0"/>
                <a:cs typeface="Abadi MT Condensed Extra Bold" charset="0"/>
              </a:rPr>
              <a:t>www.statista.com</a:t>
            </a:r>
            <a:r>
              <a:rPr lang="en-US" sz="16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/statistics/1050929/voter-turnout-in-the-</a:t>
            </a:r>
            <a:r>
              <a:rPr lang="en-US" sz="1600" dirty="0" err="1">
                <a:latin typeface="Abadi MT Condensed Extra Bold" charset="0"/>
                <a:ea typeface="Abadi MT Condensed Extra Bold" charset="0"/>
                <a:cs typeface="Abadi MT Condensed Extra Bold" charset="0"/>
              </a:rPr>
              <a:t>uk</a:t>
            </a:r>
            <a:r>
              <a:rPr lang="en-US" sz="16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/</a:t>
            </a:r>
          </a:p>
        </p:txBody>
      </p:sp>
      <p:pic>
        <p:nvPicPr>
          <p:cNvPr id="5" name="Picture 4" descr="A graph with numbers and lines&#10;&#10;AI-generated content may be incorrect.">
            <a:extLst>
              <a:ext uri="{FF2B5EF4-FFF2-40B4-BE49-F238E27FC236}">
                <a16:creationId xmlns:a16="http://schemas.microsoft.com/office/drawing/2014/main" id="{FDBAC8DF-04E5-E06C-9115-1E616AC4C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0917" y="922283"/>
            <a:ext cx="5992167" cy="389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26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901" y="94748"/>
            <a:ext cx="2135108" cy="15927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2285" y="432410"/>
            <a:ext cx="4957598" cy="857250"/>
          </a:xfrm>
        </p:spPr>
        <p:txBody>
          <a:bodyPr/>
          <a:lstStyle/>
          <a:p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Why vote at all?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687" y="1786830"/>
            <a:ext cx="8288120" cy="29822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mi-NZ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Downs: Probability of Voting= (Benefits[B]*Probability of Making a Difference [P]) </a:t>
            </a:r>
            <a:r>
              <a:rPr lang="mr-IN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–</a:t>
            </a:r>
            <a:r>
              <a:rPr lang="mi-NZ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Costs [C] + Support for Democracy [or D for Duty]</a:t>
            </a:r>
          </a:p>
          <a:p>
            <a:pPr marL="0" indent="0">
              <a:buNone/>
            </a:pPr>
            <a:r>
              <a:rPr lang="mi-NZ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Because ‘P’ is so small, setting aside ‘D’, hardly anyone should vote</a:t>
            </a:r>
          </a:p>
          <a:p>
            <a:pPr marL="0" indent="0">
              <a:buNone/>
            </a:pPr>
            <a:r>
              <a:rPr lang="mi-NZ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And ‘D’ is inconsistent with a hardline rational choice model</a:t>
            </a:r>
          </a:p>
          <a:p>
            <a:pPr marL="0" indent="0">
              <a:buNone/>
            </a:pPr>
            <a:r>
              <a:rPr lang="mi-NZ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But in a ‘reasonable choice’ model D simply represents the understanding that if no one voted, democracy would be ineffective</a:t>
            </a:r>
            <a:endParaRPr lang="en-US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6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2758</TotalTime>
  <Words>1445</Words>
  <Application>Microsoft Macintosh PowerPoint</Application>
  <PresentationFormat>On-screen Show (16:9)</PresentationFormat>
  <Paragraphs>129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Abadi MT Condensed Extra Bold</vt:lpstr>
      <vt:lpstr>Arial</vt:lpstr>
      <vt:lpstr>Calibri</vt:lpstr>
      <vt:lpstr>Office Theme</vt:lpstr>
      <vt:lpstr>POLS232 Citizen Politics: Public Opinion and Elections</vt:lpstr>
      <vt:lpstr>Why care about turnout?</vt:lpstr>
      <vt:lpstr>Methodological Issues</vt:lpstr>
      <vt:lpstr>Macro Measuring it</vt:lpstr>
      <vt:lpstr>Electoral Turnout 1971-2014, 31 consistent democracies</vt:lpstr>
      <vt:lpstr>PowerPoint Presentation</vt:lpstr>
      <vt:lpstr>US VEP data</vt:lpstr>
      <vt:lpstr>UK turnout (registration BASE) https://www.statista.com/statistics/1050929/voter-turnout-in-the-uk/</vt:lpstr>
      <vt:lpstr>Why vote at all?</vt:lpstr>
      <vt:lpstr>Social Psychological Model</vt:lpstr>
      <vt:lpstr>The Competitiveness Model: Mark Franklin (2004)</vt:lpstr>
      <vt:lpstr>Duty or Habit?</vt:lpstr>
      <vt:lpstr>Measuring Civic Duty</vt:lpstr>
      <vt:lpstr>External Efficacy</vt:lpstr>
      <vt:lpstr>Life cycle and generational effects</vt:lpstr>
      <vt:lpstr>Voting as a Social Act</vt:lpstr>
      <vt:lpstr>Applications: Electoral Systems</vt:lpstr>
      <vt:lpstr>Applications: Socio-economic bias?</vt:lpstr>
      <vt:lpstr>New Zealand? (age-eligible base)</vt:lpstr>
      <vt:lpstr>Turnout by Age 1996-2020 </vt:lpstr>
      <vt:lpstr>Age Cohort Differences (up to 2005) </vt:lpstr>
      <vt:lpstr>External Efficacy 1993-2024</vt:lpstr>
      <vt:lpstr>How has turnout decline been reversed?</vt:lpstr>
      <vt:lpstr>2011-2020?</vt:lpstr>
      <vt:lpstr>Questions</vt:lpstr>
    </vt:vector>
  </TitlesOfParts>
  <Company>VUW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 POLS211 Public Opinion and Voting Behaviour</dc:title>
  <dc:creator>Jack Vowles</dc:creator>
  <cp:lastModifiedBy>Jack Vowles</cp:lastModifiedBy>
  <cp:revision>108</cp:revision>
  <cp:lastPrinted>2018-07-26T02:23:04Z</cp:lastPrinted>
  <dcterms:created xsi:type="dcterms:W3CDTF">2012-10-03T22:36:52Z</dcterms:created>
  <dcterms:modified xsi:type="dcterms:W3CDTF">2026-04-30T04:34:31Z</dcterms:modified>
</cp:coreProperties>
</file>