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263" r:id="rId4"/>
    <p:sldId id="265" r:id="rId5"/>
    <p:sldId id="266" r:id="rId6"/>
    <p:sldId id="292" r:id="rId7"/>
    <p:sldId id="293" r:id="rId8"/>
    <p:sldId id="295" r:id="rId9"/>
    <p:sldId id="296" r:id="rId10"/>
    <p:sldId id="297" r:id="rId11"/>
    <p:sldId id="273" r:id="rId12"/>
    <p:sldId id="298" r:id="rId13"/>
    <p:sldId id="275" r:id="rId14"/>
    <p:sldId id="299" r:id="rId15"/>
    <p:sldId id="291" r:id="rId16"/>
    <p:sldId id="303" r:id="rId17"/>
    <p:sldId id="305" r:id="rId18"/>
    <p:sldId id="304" r:id="rId19"/>
    <p:sldId id="301" r:id="rId20"/>
    <p:sldId id="302" r:id="rId21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/>
    <p:restoredTop sz="94763"/>
  </p:normalViewPr>
  <p:slideViewPr>
    <p:cSldViewPr snapToGrid="0" snapToObjects="1">
      <p:cViewPr varScale="1">
        <p:scale>
          <a:sx n="166" d="100"/>
          <a:sy n="166" d="100"/>
        </p:scale>
        <p:origin x="184" y="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5E1A3-DE8C-45A4-BBE0-ABF181ECD3A9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C6D4A13-03E8-4458-8BE5-6306BEEEB983}">
      <dgm:prSet/>
      <dgm:spPr/>
      <dgm:t>
        <a:bodyPr/>
        <a:lstStyle/>
        <a:p>
          <a:r>
            <a:rPr lang="en-US" dirty="0"/>
            <a:t>Technology</a:t>
          </a:r>
        </a:p>
      </dgm:t>
    </dgm:pt>
    <dgm:pt modelId="{54DE2D57-CF7B-4291-B23C-07CC7D58E8FE}" type="parTrans" cxnId="{FB0EE719-67AB-4A03-9392-D8C5216763E7}">
      <dgm:prSet/>
      <dgm:spPr/>
      <dgm:t>
        <a:bodyPr/>
        <a:lstStyle/>
        <a:p>
          <a:endParaRPr lang="en-US"/>
        </a:p>
      </dgm:t>
    </dgm:pt>
    <dgm:pt modelId="{FD4FDC35-3714-4D77-B926-6B3B7FEC60B0}" type="sibTrans" cxnId="{FB0EE719-67AB-4A03-9392-D8C5216763E7}">
      <dgm:prSet/>
      <dgm:spPr/>
      <dgm:t>
        <a:bodyPr/>
        <a:lstStyle/>
        <a:p>
          <a:endParaRPr lang="en-US"/>
        </a:p>
      </dgm:t>
    </dgm:pt>
    <dgm:pt modelId="{A09E30CA-C02C-4B0E-96B6-4C6AAC0254A4}">
      <dgm:prSet/>
      <dgm:spPr/>
      <dgm:t>
        <a:bodyPr/>
        <a:lstStyle/>
        <a:p>
          <a:r>
            <a:rPr lang="en-US"/>
            <a:t>Professionalisation</a:t>
          </a:r>
        </a:p>
      </dgm:t>
    </dgm:pt>
    <dgm:pt modelId="{A7D966CE-5E31-48EE-9D99-615536B1C9DD}" type="parTrans" cxnId="{E9AA2FF1-6B47-4A29-A908-60341C060CC5}">
      <dgm:prSet/>
      <dgm:spPr/>
      <dgm:t>
        <a:bodyPr/>
        <a:lstStyle/>
        <a:p>
          <a:endParaRPr lang="en-US"/>
        </a:p>
      </dgm:t>
    </dgm:pt>
    <dgm:pt modelId="{78D55A0E-3DF9-4AD1-8523-09F34DC02457}" type="sibTrans" cxnId="{E9AA2FF1-6B47-4A29-A908-60341C060CC5}">
      <dgm:prSet/>
      <dgm:spPr/>
      <dgm:t>
        <a:bodyPr/>
        <a:lstStyle/>
        <a:p>
          <a:endParaRPr lang="en-US"/>
        </a:p>
      </dgm:t>
    </dgm:pt>
    <dgm:pt modelId="{7D447876-EA45-42DE-8AD4-E534C8182922}">
      <dgm:prSet/>
      <dgm:spPr/>
      <dgm:t>
        <a:bodyPr/>
        <a:lstStyle/>
        <a:p>
          <a:r>
            <a:rPr lang="en-US"/>
            <a:t>Globalisation</a:t>
          </a:r>
        </a:p>
      </dgm:t>
    </dgm:pt>
    <dgm:pt modelId="{E23CDC6A-3DCE-43B1-8E60-250B8960B84B}" type="parTrans" cxnId="{2C4B942C-9A62-453D-AD96-C8FB01DF1D08}">
      <dgm:prSet/>
      <dgm:spPr/>
      <dgm:t>
        <a:bodyPr/>
        <a:lstStyle/>
        <a:p>
          <a:endParaRPr lang="en-US"/>
        </a:p>
      </dgm:t>
    </dgm:pt>
    <dgm:pt modelId="{A606B88A-CC4B-43B6-AE79-7C0D01AE9CD9}" type="sibTrans" cxnId="{2C4B942C-9A62-453D-AD96-C8FB01DF1D08}">
      <dgm:prSet/>
      <dgm:spPr/>
      <dgm:t>
        <a:bodyPr/>
        <a:lstStyle/>
        <a:p>
          <a:endParaRPr lang="en-US"/>
        </a:p>
      </dgm:t>
    </dgm:pt>
    <dgm:pt modelId="{8F79C7C7-0D38-4F59-84A5-27D91A535A63}">
      <dgm:prSet/>
      <dgm:spPr/>
      <dgm:t>
        <a:bodyPr/>
        <a:lstStyle/>
        <a:p>
          <a:r>
            <a:rPr lang="en-US"/>
            <a:t>Increasing Costs</a:t>
          </a:r>
        </a:p>
      </dgm:t>
    </dgm:pt>
    <dgm:pt modelId="{4DB18409-136E-4048-83A0-EAD60CB8C623}" type="parTrans" cxnId="{67289F22-8D34-4B56-876B-45B771BA60D8}">
      <dgm:prSet/>
      <dgm:spPr/>
      <dgm:t>
        <a:bodyPr/>
        <a:lstStyle/>
        <a:p>
          <a:endParaRPr lang="en-US"/>
        </a:p>
      </dgm:t>
    </dgm:pt>
    <dgm:pt modelId="{B6EF2E1C-73CA-47FD-970F-D6CBC45C43D6}" type="sibTrans" cxnId="{67289F22-8D34-4B56-876B-45B771BA60D8}">
      <dgm:prSet/>
      <dgm:spPr/>
      <dgm:t>
        <a:bodyPr/>
        <a:lstStyle/>
        <a:p>
          <a:endParaRPr lang="en-US"/>
        </a:p>
      </dgm:t>
    </dgm:pt>
    <dgm:pt modelId="{CEACE836-2729-9A41-9F12-876582F929BB}" type="pres">
      <dgm:prSet presAssocID="{6D05E1A3-DE8C-45A4-BBE0-ABF181ECD3A9}" presName="matrix" presStyleCnt="0">
        <dgm:presLayoutVars>
          <dgm:chMax val="1"/>
          <dgm:dir/>
          <dgm:resizeHandles val="exact"/>
        </dgm:presLayoutVars>
      </dgm:prSet>
      <dgm:spPr/>
    </dgm:pt>
    <dgm:pt modelId="{66CCDE01-43B2-C048-BF80-6B0260B5F148}" type="pres">
      <dgm:prSet presAssocID="{6D05E1A3-DE8C-45A4-BBE0-ABF181ECD3A9}" presName="diamond" presStyleLbl="bgShp" presStyleIdx="0" presStyleCnt="1"/>
      <dgm:spPr/>
    </dgm:pt>
    <dgm:pt modelId="{D21E33C6-2527-CD49-ABAB-60CD862E39D6}" type="pres">
      <dgm:prSet presAssocID="{6D05E1A3-DE8C-45A4-BBE0-ABF181ECD3A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9E86519-71D5-E149-A2A5-249513FA2766}" type="pres">
      <dgm:prSet presAssocID="{6D05E1A3-DE8C-45A4-BBE0-ABF181ECD3A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ACA4AD3-90BE-774E-AD01-FE8093B37CE9}" type="pres">
      <dgm:prSet presAssocID="{6D05E1A3-DE8C-45A4-BBE0-ABF181ECD3A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E30E964-F8F7-0A41-AE68-057267184B5E}" type="pres">
      <dgm:prSet presAssocID="{6D05E1A3-DE8C-45A4-BBE0-ABF181ECD3A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DD4E512-C3D3-DF47-8A43-34472C389597}" type="presOf" srcId="{7D447876-EA45-42DE-8AD4-E534C8182922}" destId="{DACA4AD3-90BE-774E-AD01-FE8093B37CE9}" srcOrd="0" destOrd="0" presId="urn:microsoft.com/office/officeart/2005/8/layout/matrix3"/>
    <dgm:cxn modelId="{FB0EE719-67AB-4A03-9392-D8C5216763E7}" srcId="{6D05E1A3-DE8C-45A4-BBE0-ABF181ECD3A9}" destId="{AC6D4A13-03E8-4458-8BE5-6306BEEEB983}" srcOrd="0" destOrd="0" parTransId="{54DE2D57-CF7B-4291-B23C-07CC7D58E8FE}" sibTransId="{FD4FDC35-3714-4D77-B926-6B3B7FEC60B0}"/>
    <dgm:cxn modelId="{67289F22-8D34-4B56-876B-45B771BA60D8}" srcId="{6D05E1A3-DE8C-45A4-BBE0-ABF181ECD3A9}" destId="{8F79C7C7-0D38-4F59-84A5-27D91A535A63}" srcOrd="3" destOrd="0" parTransId="{4DB18409-136E-4048-83A0-EAD60CB8C623}" sibTransId="{B6EF2E1C-73CA-47FD-970F-D6CBC45C43D6}"/>
    <dgm:cxn modelId="{2C4B942C-9A62-453D-AD96-C8FB01DF1D08}" srcId="{6D05E1A3-DE8C-45A4-BBE0-ABF181ECD3A9}" destId="{7D447876-EA45-42DE-8AD4-E534C8182922}" srcOrd="2" destOrd="0" parTransId="{E23CDC6A-3DCE-43B1-8E60-250B8960B84B}" sibTransId="{A606B88A-CC4B-43B6-AE79-7C0D01AE9CD9}"/>
    <dgm:cxn modelId="{B4411D4E-3C3A-9A4A-94D2-BAFED5B835C0}" type="presOf" srcId="{AC6D4A13-03E8-4458-8BE5-6306BEEEB983}" destId="{D21E33C6-2527-CD49-ABAB-60CD862E39D6}" srcOrd="0" destOrd="0" presId="urn:microsoft.com/office/officeart/2005/8/layout/matrix3"/>
    <dgm:cxn modelId="{C8E0FB86-4821-FA49-BAF3-99AD05122462}" type="presOf" srcId="{A09E30CA-C02C-4B0E-96B6-4C6AAC0254A4}" destId="{C9E86519-71D5-E149-A2A5-249513FA2766}" srcOrd="0" destOrd="0" presId="urn:microsoft.com/office/officeart/2005/8/layout/matrix3"/>
    <dgm:cxn modelId="{110D1A97-1F7D-8142-A7AA-2C4CA10736A7}" type="presOf" srcId="{6D05E1A3-DE8C-45A4-BBE0-ABF181ECD3A9}" destId="{CEACE836-2729-9A41-9F12-876582F929BB}" srcOrd="0" destOrd="0" presId="urn:microsoft.com/office/officeart/2005/8/layout/matrix3"/>
    <dgm:cxn modelId="{E9AA2FF1-6B47-4A29-A908-60341C060CC5}" srcId="{6D05E1A3-DE8C-45A4-BBE0-ABF181ECD3A9}" destId="{A09E30CA-C02C-4B0E-96B6-4C6AAC0254A4}" srcOrd="1" destOrd="0" parTransId="{A7D966CE-5E31-48EE-9D99-615536B1C9DD}" sibTransId="{78D55A0E-3DF9-4AD1-8523-09F34DC02457}"/>
    <dgm:cxn modelId="{BAD791F3-975D-8549-8A06-3B24C71DD933}" type="presOf" srcId="{8F79C7C7-0D38-4F59-84A5-27D91A535A63}" destId="{FE30E964-F8F7-0A41-AE68-057267184B5E}" srcOrd="0" destOrd="0" presId="urn:microsoft.com/office/officeart/2005/8/layout/matrix3"/>
    <dgm:cxn modelId="{6CB2D224-148F-C441-9095-DF55EE7217C6}" type="presParOf" srcId="{CEACE836-2729-9A41-9F12-876582F929BB}" destId="{66CCDE01-43B2-C048-BF80-6B0260B5F148}" srcOrd="0" destOrd="0" presId="urn:microsoft.com/office/officeart/2005/8/layout/matrix3"/>
    <dgm:cxn modelId="{C6E75B29-D88F-524D-A1E3-32A358523CB2}" type="presParOf" srcId="{CEACE836-2729-9A41-9F12-876582F929BB}" destId="{D21E33C6-2527-CD49-ABAB-60CD862E39D6}" srcOrd="1" destOrd="0" presId="urn:microsoft.com/office/officeart/2005/8/layout/matrix3"/>
    <dgm:cxn modelId="{5C247CD2-1A46-B14D-9273-91B794E39CAD}" type="presParOf" srcId="{CEACE836-2729-9A41-9F12-876582F929BB}" destId="{C9E86519-71D5-E149-A2A5-249513FA2766}" srcOrd="2" destOrd="0" presId="urn:microsoft.com/office/officeart/2005/8/layout/matrix3"/>
    <dgm:cxn modelId="{C1828F16-0A5C-1249-8A89-AF3BA9755B71}" type="presParOf" srcId="{CEACE836-2729-9A41-9F12-876582F929BB}" destId="{DACA4AD3-90BE-774E-AD01-FE8093B37CE9}" srcOrd="3" destOrd="0" presId="urn:microsoft.com/office/officeart/2005/8/layout/matrix3"/>
    <dgm:cxn modelId="{DD496E73-50AC-EE49-AA30-491592AE9B9B}" type="presParOf" srcId="{CEACE836-2729-9A41-9F12-876582F929BB}" destId="{FE30E964-F8F7-0A41-AE68-057267184B5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CDE01-43B2-C048-BF80-6B0260B5F148}">
      <dsp:nvSpPr>
        <dsp:cNvPr id="0" name=""/>
        <dsp:cNvSpPr/>
      </dsp:nvSpPr>
      <dsp:spPr>
        <a:xfrm>
          <a:off x="284607" y="0"/>
          <a:ext cx="4128516" cy="412851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E33C6-2527-CD49-ABAB-60CD862E39D6}">
      <dsp:nvSpPr>
        <dsp:cNvPr id="0" name=""/>
        <dsp:cNvSpPr/>
      </dsp:nvSpPr>
      <dsp:spPr>
        <a:xfrm>
          <a:off x="676816" y="392209"/>
          <a:ext cx="1610121" cy="16101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Technology</a:t>
          </a:r>
        </a:p>
      </dsp:txBody>
      <dsp:txXfrm>
        <a:off x="755416" y="470809"/>
        <a:ext cx="1452921" cy="1452921"/>
      </dsp:txXfrm>
    </dsp:sp>
    <dsp:sp modelId="{C9E86519-71D5-E149-A2A5-249513FA2766}">
      <dsp:nvSpPr>
        <dsp:cNvPr id="0" name=""/>
        <dsp:cNvSpPr/>
      </dsp:nvSpPr>
      <dsp:spPr>
        <a:xfrm>
          <a:off x="2410792" y="392209"/>
          <a:ext cx="1610121" cy="16101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Professionalisation</a:t>
          </a:r>
        </a:p>
      </dsp:txBody>
      <dsp:txXfrm>
        <a:off x="2489392" y="470809"/>
        <a:ext cx="1452921" cy="1452921"/>
      </dsp:txXfrm>
    </dsp:sp>
    <dsp:sp modelId="{DACA4AD3-90BE-774E-AD01-FE8093B37CE9}">
      <dsp:nvSpPr>
        <dsp:cNvPr id="0" name=""/>
        <dsp:cNvSpPr/>
      </dsp:nvSpPr>
      <dsp:spPr>
        <a:xfrm>
          <a:off x="676816" y="2126185"/>
          <a:ext cx="1610121" cy="16101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Globalisation</a:t>
          </a:r>
        </a:p>
      </dsp:txBody>
      <dsp:txXfrm>
        <a:off x="755416" y="2204785"/>
        <a:ext cx="1452921" cy="1452921"/>
      </dsp:txXfrm>
    </dsp:sp>
    <dsp:sp modelId="{FE30E964-F8F7-0A41-AE68-057267184B5E}">
      <dsp:nvSpPr>
        <dsp:cNvPr id="0" name=""/>
        <dsp:cNvSpPr/>
      </dsp:nvSpPr>
      <dsp:spPr>
        <a:xfrm>
          <a:off x="2410792" y="2126185"/>
          <a:ext cx="1610121" cy="16101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Increasing Costs</a:t>
          </a:r>
        </a:p>
      </dsp:txBody>
      <dsp:txXfrm>
        <a:off x="2489392" y="2204785"/>
        <a:ext cx="1452921" cy="1452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08BD7-2A7F-884A-B130-4844E0425020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E7745-ADE0-F645-AF6F-0F87E236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10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FFF19-7181-254D-95FF-3F17A11FF968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39D81-2824-4E4C-9BE0-006E87893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2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0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8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5/5/26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4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5/5/26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7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9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9265-4764-304A-A24D-510E7AF7DAD4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9265-4764-304A-A24D-510E7AF7DAD4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D7510-BE54-FA4A-A16D-3AF4BB51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lections.nz/democracy-in-nz/political-parties-in-new-zealand/annual-financial-statements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rnz.co.nz/news/in-depth/510208/2m-surge-in-election-campaign-spending-by-third-party-groups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597819"/>
            <a:ext cx="5829300" cy="1322611"/>
          </a:xfrm>
        </p:spPr>
        <p:txBody>
          <a:bodyPr>
            <a:normAutofit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POLS232</a:t>
            </a:r>
            <a:b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</a:br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Public Opinion and Elections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3402641"/>
            <a:ext cx="4800600" cy="822614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Election Campaigns</a:t>
            </a:r>
          </a:p>
          <a:p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Jack Vowles</a:t>
            </a:r>
          </a:p>
        </p:txBody>
      </p:sp>
      <p:pic>
        <p:nvPicPr>
          <p:cNvPr id="4" name="Picture 1" descr="promo-face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4" y="203012"/>
            <a:ext cx="11525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3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751F-E1EE-E1A6-2EA4-D91C6DFF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Extra Bold" panose="020B0306030101010103" pitchFamily="34" charset="77"/>
              </a:rPr>
              <a:t>Campaign Decisions, NZES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BDA80-097A-C40F-5D62-E626A333580B}"/>
              </a:ext>
            </a:extLst>
          </p:cNvPr>
          <p:cNvSpPr txBox="1"/>
          <p:nvPr/>
        </p:nvSpPr>
        <p:spPr>
          <a:xfrm>
            <a:off x="1064172" y="4138448"/>
            <a:ext cx="57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badi MT Condensed Extra Bold" panose="020B0306030101010103" pitchFamily="34" charset="77"/>
              </a:rPr>
              <a:t>How long ago did you decide for which party you would vote?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0AF6B-9773-A55C-01E1-C8250F3A7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883376"/>
            <a:ext cx="5742086" cy="31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4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462210" cy="857250"/>
          </a:xfrm>
        </p:spPr>
        <p:txBody>
          <a:bodyPr/>
          <a:lstStyle/>
          <a:p>
            <a:r>
              <a:rPr lang="en-US" b="1" dirty="0">
                <a:latin typeface="Abadi MT Condensed Extra Bold" panose="020B0306030101010103" pitchFamily="34" charset="77"/>
              </a:rPr>
              <a:t>The 2002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3" y="1200150"/>
            <a:ext cx="3160514" cy="3513740"/>
          </a:xfrm>
        </p:spPr>
        <p:txBody>
          <a:bodyPr>
            <a:normAutofit/>
          </a:bodyPr>
          <a:lstStyle/>
          <a:p>
            <a:r>
              <a:rPr lang="en-US" sz="1800" b="1" dirty="0" err="1">
                <a:latin typeface="Abadi MT Condensed Extra Bold" panose="020B0306030101010103" pitchFamily="34" charset="77"/>
              </a:rPr>
              <a:t>Labour</a:t>
            </a:r>
            <a:r>
              <a:rPr lang="en-US" sz="1800" b="1" dirty="0">
                <a:latin typeface="Abadi MT Condensed Extra Bold" panose="020B0306030101010103" pitchFamily="34" charset="77"/>
              </a:rPr>
              <a:t> entered the campaign with 50% or more support in the polls, ending up at 41.3% of party vote</a:t>
            </a:r>
          </a:p>
          <a:p>
            <a:r>
              <a:rPr lang="en-US" sz="1800" b="1" dirty="0">
                <a:latin typeface="Abadi MT Condensed Extra Bold" panose="020B0306030101010103" pitchFamily="34" charset="77"/>
              </a:rPr>
              <a:t>National in the low to mid-20s, where it remained, and polled only 20.9% in the election</a:t>
            </a:r>
          </a:p>
          <a:p>
            <a:r>
              <a:rPr lang="en-US" sz="1800" b="1" dirty="0">
                <a:latin typeface="Abadi MT Condensed Extra Bold" panose="020B0306030101010103" pitchFamily="34" charset="77"/>
              </a:rPr>
              <a:t>Campaign shifts toward Act, NZ First, and United Future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CD23271-48DB-EBD4-B9F1-B09D31425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410" y="446700"/>
            <a:ext cx="4681980" cy="425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3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1FC0CE5-55D9-C4FA-3556-60EDB7832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617" y="80387"/>
            <a:ext cx="4548889" cy="4738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1FE0AA-74AD-FDF5-3548-2EE2472D8BFC}"/>
              </a:ext>
            </a:extLst>
          </p:cNvPr>
          <p:cNvSpPr txBox="1"/>
          <p:nvPr/>
        </p:nvSpPr>
        <p:spPr>
          <a:xfrm>
            <a:off x="341645" y="1699643"/>
            <a:ext cx="2614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badi MT Condensed Extra Bold" panose="020B0306030101010103" pitchFamily="34" charset="77"/>
              </a:rPr>
              <a:t>Corngate</a:t>
            </a:r>
            <a:r>
              <a:rPr lang="en-US" sz="2800" b="1" dirty="0">
                <a:latin typeface="Abadi MT Condensed Extra Bold" panose="020B0306030101010103" pitchFamily="34" charset="77"/>
              </a:rPr>
              <a:t> and the Worm: Small Parties</a:t>
            </a:r>
          </a:p>
        </p:txBody>
      </p:sp>
    </p:spTree>
    <p:extLst>
      <p:ext uri="{BB962C8B-B14F-4D97-AF65-F5344CB8AC3E}">
        <p14:creationId xmlns:p14="http://schemas.microsoft.com/office/powerpoint/2010/main" val="62373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040" y="376942"/>
            <a:ext cx="6719920" cy="592637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rgbClr val="595959"/>
                </a:solidFill>
                <a:latin typeface="Abadi MT Condensed Extra Bold" panose="020B0306030101010103" pitchFamily="34" charset="77"/>
              </a:rPr>
              <a:t>What shifted voters?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621" y="1064172"/>
            <a:ext cx="8008882" cy="3791607"/>
          </a:xfrm>
        </p:spPr>
        <p:txBody>
          <a:bodyPr anchor="t">
            <a:no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‘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Paintergate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’ began the slide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‘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Corngate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’ no significant statistical effects: may have stopped a Green trend </a:t>
            </a:r>
            <a:r>
              <a:rPr lang="mi-N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which the Figure certainly suggests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badi MT Condensed Extra Bold" panose="020B0306030101010103" pitchFamily="34" charset="77"/>
            </a:endParaRP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‘The Worm’ – had negative effects on New Zealand First and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Labour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, positive effects reflected in liking for Dunne and his ‘common sense’ issue positions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Shift away from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Labour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 issue positions, but Clark’s popularity acted against the trend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National made early gains on issues, but fell away halfway into the campaign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TV3 news coverage shifted voters away from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Labour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17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3277-6E52-C01B-BCE0-F5163C0C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620" y="362297"/>
            <a:ext cx="6719920" cy="543939"/>
          </a:xfrm>
        </p:spPr>
        <p:txBody>
          <a:bodyPr anchor="ctr">
            <a:normAutofit/>
          </a:bodyPr>
          <a:lstStyle/>
          <a:p>
            <a:r>
              <a:rPr lang="en-US" sz="2400" b="1" dirty="0" err="1">
                <a:solidFill>
                  <a:srgbClr val="595959"/>
                </a:solidFill>
                <a:latin typeface="Abadi MT Condensed Extra Bold" panose="020B0306030101010103" pitchFamily="34" charset="77"/>
              </a:rPr>
              <a:t>Mobilisation</a:t>
            </a:r>
            <a:endParaRPr lang="en-US" sz="2400" b="1" dirty="0">
              <a:solidFill>
                <a:srgbClr val="595959"/>
              </a:solidFill>
              <a:latin typeface="Abadi MT Condensed Extra Bold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23326-E106-483D-C858-071578DAC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619" y="1115925"/>
            <a:ext cx="7681760" cy="3665278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Domination of minimal effects meant focus on turnout effects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Strong early evidence that ‘canvassing’ and ‘knocking up’ - face-to-face/door-to-door campaigns could generate strong effects</a:t>
            </a:r>
          </a:p>
          <a:p>
            <a:pPr>
              <a:lnSpc>
                <a:spcPct val="90000"/>
              </a:lnSpc>
            </a:pP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Bochel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 and Denver (1971, 1972) – experimental research produced significant increases in turnout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Required at least three visits plus contact on election day with potential assistance to voting place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Post 1990s – Much US experimental research on ‘get out the vote campaigns’ (useful summary Green, McGrath &amp;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Arnow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 2013)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Canvassing, direct mail, phone calls (commercial or volunteer)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Canvassing, social pressure mailing effective, email weak effects, texts more effective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Strong focus on US – not all findings may apply elsewhere</a:t>
            </a:r>
          </a:p>
        </p:txBody>
      </p:sp>
    </p:spTree>
    <p:extLst>
      <p:ext uri="{BB962C8B-B14F-4D97-AF65-F5344CB8AC3E}">
        <p14:creationId xmlns:p14="http://schemas.microsoft.com/office/powerpoint/2010/main" val="34135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5BE7-B122-4330-9FB6-72EE70FB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latin typeface="Abadi MT Condensed Extra Bold" panose="020B0306030101010103" pitchFamily="34" charset="77"/>
              </a:rPr>
              <a:t>Party Contact in New Zealand Campaigns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59A20-BA65-7245-9E69-5B1AA1601953}"/>
              </a:ext>
            </a:extLst>
          </p:cNvPr>
          <p:cNvSpPr txBox="1"/>
          <p:nvPr/>
        </p:nvSpPr>
        <p:spPr>
          <a:xfrm>
            <a:off x="1261151" y="4463643"/>
            <a:ext cx="21653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Source: NZES Cross-Sections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A02B6-89D7-B512-4257-347525590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3" y="1211049"/>
            <a:ext cx="6886806" cy="32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1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01EF8A-E2EC-4684-88A2-A7C25D6A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Extra Bold" panose="020B0306030101010103" pitchFamily="34" charset="77"/>
              </a:rPr>
              <a:t>Party Donations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2F4260-397D-4AE7-297E-008210C8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59" y="991309"/>
            <a:ext cx="6311273" cy="3634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77F538-A738-27D5-2E38-33947F3B3D01}"/>
              </a:ext>
            </a:extLst>
          </p:cNvPr>
          <p:cNvSpPr txBox="1"/>
          <p:nvPr/>
        </p:nvSpPr>
        <p:spPr>
          <a:xfrm>
            <a:off x="7467615" y="1594559"/>
            <a:ext cx="104200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 RNZ</a:t>
            </a:r>
          </a:p>
          <a:p>
            <a:r>
              <a:rPr lang="en-US" sz="1100" dirty="0"/>
              <a:t>https://</a:t>
            </a:r>
            <a:r>
              <a:rPr lang="en-US" sz="1100" dirty="0" err="1"/>
              <a:t>www.rnz.co.nz</a:t>
            </a:r>
            <a:r>
              <a:rPr lang="en-US" sz="1100" dirty="0"/>
              <a:t>/news/in-depth/523415/why-new-</a:t>
            </a:r>
            <a:r>
              <a:rPr lang="en-US" sz="1100" dirty="0" err="1"/>
              <a:t>zealand</a:t>
            </a:r>
            <a:r>
              <a:rPr lang="en-US" sz="1100" dirty="0"/>
              <a:t>-political-donations-have-more-than-tripled</a:t>
            </a:r>
          </a:p>
        </p:txBody>
      </p:sp>
    </p:spTree>
    <p:extLst>
      <p:ext uri="{BB962C8B-B14F-4D97-AF65-F5344CB8AC3E}">
        <p14:creationId xmlns:p14="http://schemas.microsoft.com/office/powerpoint/2010/main" val="2169864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D8BDB-F3AD-DBD4-3B7A-016DDACFA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85B0DF-823A-746D-0F25-6D643C60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7682593" cy="646331"/>
          </a:xfrm>
        </p:spPr>
        <p:txBody>
          <a:bodyPr/>
          <a:lstStyle/>
          <a:p>
            <a:r>
              <a:rPr lang="en-US" b="1" dirty="0">
                <a:latin typeface="Abadi MT Condensed Extra Bold" panose="020B0306030101010103" pitchFamily="34" charset="77"/>
              </a:rPr>
              <a:t>Party Finances 2023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F5FF90-318C-DD03-95BA-DFF213A52A50}"/>
              </a:ext>
            </a:extLst>
          </p:cNvPr>
          <p:cNvGraphicFramePr>
            <a:graphicFrameLocks noGrp="1"/>
          </p:cNvGraphicFramePr>
          <p:nvPr/>
        </p:nvGraphicFramePr>
        <p:xfrm>
          <a:off x="1161051" y="985837"/>
          <a:ext cx="6366419" cy="267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5687">
                  <a:extLst>
                    <a:ext uri="{9D8B030D-6E8A-4147-A177-3AD203B41FA5}">
                      <a16:colId xmlns:a16="http://schemas.microsoft.com/office/drawing/2014/main" val="905986904"/>
                    </a:ext>
                  </a:extLst>
                </a:gridCol>
                <a:gridCol w="1264336">
                  <a:extLst>
                    <a:ext uri="{9D8B030D-6E8A-4147-A177-3AD203B41FA5}">
                      <a16:colId xmlns:a16="http://schemas.microsoft.com/office/drawing/2014/main" val="153357900"/>
                    </a:ext>
                  </a:extLst>
                </a:gridCol>
                <a:gridCol w="1264336">
                  <a:extLst>
                    <a:ext uri="{9D8B030D-6E8A-4147-A177-3AD203B41FA5}">
                      <a16:colId xmlns:a16="http://schemas.microsoft.com/office/drawing/2014/main" val="2334317315"/>
                    </a:ext>
                  </a:extLst>
                </a:gridCol>
                <a:gridCol w="1264336">
                  <a:extLst>
                    <a:ext uri="{9D8B030D-6E8A-4147-A177-3AD203B41FA5}">
                      <a16:colId xmlns:a16="http://schemas.microsoft.com/office/drawing/2014/main" val="2762045732"/>
                    </a:ext>
                  </a:extLst>
                </a:gridCol>
                <a:gridCol w="1137724">
                  <a:extLst>
                    <a:ext uri="{9D8B030D-6E8A-4147-A177-3AD203B41FA5}">
                      <a16:colId xmlns:a16="http://schemas.microsoft.com/office/drawing/2014/main" val="1316682202"/>
                    </a:ext>
                  </a:extLst>
                </a:gridCol>
              </a:tblGrid>
              <a:tr h="3816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1600" kern="100" dirty="0">
                          <a:effectLst/>
                        </a:rPr>
                        <a:t>$</a:t>
                      </a:r>
                      <a:endParaRPr lang="en-NZ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1600" kern="100">
                          <a:effectLst/>
                        </a:rPr>
                        <a:t>Revenue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1600" kern="100">
                          <a:effectLst/>
                        </a:rPr>
                        <a:t>Expenses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1600" kern="100">
                          <a:effectLst/>
                        </a:rPr>
                        <a:t>Net Assets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1600" kern="100">
                          <a:effectLst/>
                        </a:rPr>
                        <a:t>Members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18559666"/>
                  </a:ext>
                </a:extLst>
              </a:tr>
              <a:tr h="3816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1600" kern="100" dirty="0">
                          <a:effectLst/>
                        </a:rPr>
                        <a:t>ACT</a:t>
                      </a:r>
                      <a:endParaRPr lang="en-NZ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>
                          <a:effectLst/>
                        </a:rPr>
                        <a:t>4,554,215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>
                          <a:effectLst/>
                        </a:rPr>
                        <a:t>6,676,875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>
                          <a:effectLst/>
                        </a:rPr>
                        <a:t>613,944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Z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0479902"/>
                  </a:ext>
                </a:extLst>
              </a:tr>
              <a:tr h="3816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1600" kern="100" dirty="0">
                          <a:effectLst/>
                        </a:rPr>
                        <a:t>Green</a:t>
                      </a:r>
                      <a:endParaRPr lang="en-NZ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>
                          <a:effectLst/>
                        </a:rPr>
                        <a:t>3,910,333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>
                          <a:effectLst/>
                        </a:rPr>
                        <a:t>3,934,536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>
                          <a:effectLst/>
                        </a:rPr>
                        <a:t>1,082,637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Z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5687069"/>
                  </a:ext>
                </a:extLst>
              </a:tr>
              <a:tr h="3816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1600" kern="100" dirty="0">
                          <a:effectLst/>
                        </a:rPr>
                        <a:t>NZ First</a:t>
                      </a:r>
                      <a:endParaRPr lang="en-NZ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>
                          <a:effectLst/>
                        </a:rPr>
                        <a:t>1,818,077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>
                          <a:effectLst/>
                        </a:rPr>
                        <a:t>1,889,650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>
                          <a:effectLst/>
                        </a:rPr>
                        <a:t>(59,413)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>
                          <a:effectLst/>
                        </a:rPr>
                        <a:t> 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4658334"/>
                  </a:ext>
                </a:extLst>
              </a:tr>
              <a:tr h="3816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1600" kern="100" dirty="0">
                          <a:effectLst/>
                        </a:rPr>
                        <a:t>Labour</a:t>
                      </a:r>
                      <a:endParaRPr lang="en-NZ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 dirty="0">
                          <a:effectLst/>
                        </a:rPr>
                        <a:t>6,549,429</a:t>
                      </a:r>
                      <a:endParaRPr lang="en-NZ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>
                          <a:effectLst/>
                        </a:rPr>
                        <a:t>7,229,022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>
                          <a:effectLst/>
                        </a:rPr>
                        <a:t>2,723,199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Z" sz="16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6559333"/>
                  </a:ext>
                </a:extLst>
              </a:tr>
              <a:tr h="3816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1600" kern="100">
                          <a:effectLst/>
                        </a:rPr>
                        <a:t>National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 dirty="0">
                          <a:effectLst/>
                        </a:rPr>
                        <a:t>11,180,077</a:t>
                      </a:r>
                      <a:endParaRPr lang="en-NZ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 dirty="0">
                          <a:effectLst/>
                        </a:rPr>
                        <a:t>15,586,049</a:t>
                      </a:r>
                      <a:endParaRPr lang="en-NZ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 dirty="0">
                          <a:effectLst/>
                        </a:rPr>
                        <a:t>11,797,515</a:t>
                      </a:r>
                      <a:endParaRPr lang="en-NZ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>
                          <a:effectLst/>
                        </a:rPr>
                        <a:t>23,222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2899309"/>
                  </a:ext>
                </a:extLst>
              </a:tr>
              <a:tr h="3816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1600" kern="100">
                          <a:effectLst/>
                        </a:rPr>
                        <a:t>Te Pati Māori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>
                          <a:effectLst/>
                        </a:rPr>
                        <a:t>214,555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>
                          <a:effectLst/>
                        </a:rPr>
                        <a:t>184,281</a:t>
                      </a:r>
                      <a:endParaRPr lang="en-NZ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 dirty="0">
                          <a:effectLst/>
                        </a:rPr>
                        <a:t>80,259</a:t>
                      </a:r>
                      <a:endParaRPr lang="en-NZ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1600" kern="100" dirty="0">
                          <a:effectLst/>
                        </a:rPr>
                        <a:t> </a:t>
                      </a:r>
                      <a:endParaRPr lang="en-NZ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862141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B9864CF4-B04E-14F6-62FB-EF104157D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496" y="3993860"/>
            <a:ext cx="6432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Table 1 Party financial data 2023, as declared by October 2024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SOURCE: Electoral Commission, Annual financial statements.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hlinkClick r:id="rId2"/>
              </a:rPr>
              <a:t>https://elections.nz/democracy-in-nz/political-parties-in-new-zealand/annual-financial-statements/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33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A5258-F0AE-A2FE-95E7-475C9A84C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75B357-A80E-9DDF-AC8A-F974C175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Extra Bold" panose="020B0306030101010103" pitchFamily="34" charset="77"/>
              </a:rPr>
              <a:t>Promoters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34CAF-8F26-D4C7-A5C9-E893F30A7810}"/>
              </a:ext>
            </a:extLst>
          </p:cNvPr>
          <p:cNvSpPr txBox="1"/>
          <p:nvPr/>
        </p:nvSpPr>
        <p:spPr>
          <a:xfrm>
            <a:off x="6863137" y="1063228"/>
            <a:ext cx="191347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Huge increase in promoter expenditure in 2023 from $145,000 in 2020 to $1,953 in 2023 (highest ever).</a:t>
            </a:r>
          </a:p>
          <a:p>
            <a:endParaRPr lang="en-US" sz="1100" dirty="0"/>
          </a:p>
          <a:p>
            <a:r>
              <a:rPr lang="en-US" sz="1100" dirty="0">
                <a:hlinkClick r:id="rId2"/>
              </a:rPr>
              <a:t>https://www.rnz.co.nz/news/in-depth/510208/2m-surge-in-election-campaign-spending-by-third-party-groups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Vote for Better: Racing Industry</a:t>
            </a:r>
          </a:p>
          <a:p>
            <a:endParaRPr lang="en-US" sz="1100" dirty="0"/>
          </a:p>
          <a:p>
            <a:r>
              <a:rPr lang="en-US" sz="1100" dirty="0"/>
              <a:t>Better NZ – Retain EV discount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C602F-F4C8-1805-2B19-70699070E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66" y="987877"/>
            <a:ext cx="6133871" cy="36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3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4749-982E-13CA-5FEC-AE1B4544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785" y="354594"/>
            <a:ext cx="6719920" cy="6662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Manipulation and Disinformation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E0B540-23BA-5ED8-373A-23948CBAA309}"/>
              </a:ext>
            </a:extLst>
          </p:cNvPr>
          <p:cNvSpPr txBox="1"/>
          <p:nvPr/>
        </p:nvSpPr>
        <p:spPr>
          <a:xfrm>
            <a:off x="488731" y="1403131"/>
            <a:ext cx="8269013" cy="33857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Psychometric profiling (Cambridge Analytica), the use of dark ads, bots, trolls, and fake news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‘With big data, campaigns know whom you will vote for, even before you do”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External foreign actors, international networks of digital consultants,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depoliticised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 campaign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organisation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Polarisation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 and division as strategy, analytics used to deliver on goals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Negative advertising intended to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demobilise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 voters and discourage turnout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Focus on ‘voter fraud’ to tighten registration and voting eligibility, raising costs of voting for some social groups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Disinformation strategies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Attacks on politician’s character, scandals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A lot of this is not new….</a:t>
            </a:r>
          </a:p>
        </p:txBody>
      </p:sp>
    </p:spTree>
    <p:extLst>
      <p:ext uri="{BB962C8B-B14F-4D97-AF65-F5344CB8AC3E}">
        <p14:creationId xmlns:p14="http://schemas.microsoft.com/office/powerpoint/2010/main" val="24625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63" y="493467"/>
            <a:ext cx="2731309" cy="857250"/>
          </a:xfrm>
        </p:spPr>
        <p:txBody>
          <a:bodyPr/>
          <a:lstStyle/>
          <a:p>
            <a:r>
              <a:rPr lang="en-US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Three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63" y="1350717"/>
            <a:ext cx="4152328" cy="3169861"/>
          </a:xfrm>
        </p:spPr>
        <p:txBody>
          <a:bodyPr>
            <a:normAutofit/>
          </a:bodyPr>
          <a:lstStyle/>
          <a:p>
            <a:r>
              <a:rPr lang="mi-NZ" sz="3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How have campaigns changed?</a:t>
            </a:r>
          </a:p>
          <a:p>
            <a:r>
              <a:rPr lang="mi-NZ" sz="3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Do Campaigns Matter?</a:t>
            </a:r>
          </a:p>
          <a:p>
            <a:r>
              <a:rPr lang="mi-NZ" sz="32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Fairness, Manipulation and Disinformation?</a:t>
            </a:r>
            <a:endParaRPr lang="en-US" sz="32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5" name="Picture 4" descr="A group of people holding papers&#10;&#10;Description automatically generated with low confidence">
            <a:extLst>
              <a:ext uri="{FF2B5EF4-FFF2-40B4-BE49-F238E27FC236}">
                <a16:creationId xmlns:a16="http://schemas.microsoft.com/office/drawing/2014/main" id="{3C00AF1F-185B-5E20-E88C-3BE85FA10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64" y="690397"/>
            <a:ext cx="4451636" cy="355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1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4749-982E-13CA-5FEC-AE1B4544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42" y="344459"/>
            <a:ext cx="7177707" cy="753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2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Upsides?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E0B540-23BA-5ED8-373A-23948CBAA309}"/>
              </a:ext>
            </a:extLst>
          </p:cNvPr>
          <p:cNvSpPr txBox="1"/>
          <p:nvPr/>
        </p:nvSpPr>
        <p:spPr>
          <a:xfrm>
            <a:off x="587265" y="1286188"/>
            <a:ext cx="8042385" cy="30898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Reduced costs of social media make it easier for civil society groups to </a:t>
            </a:r>
            <a:r>
              <a:rPr lang="en-U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organise</a:t>
            </a:r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, communicate, within to their members and supporters, and without to the wider public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Increasing use of voting advice applications (VAAs) during campaigns give people more information about party policy options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Greater sophistication in party research capacities may have some positive elements such as potentially better understanding by party elites of voter priorities and concerns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Increased focus on ‘fact-checking’ by at least some traditional media, retaining a commitment to balance and ‘truth’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Reasonably informed people can readily find information online and many do know the difference between good and bad sources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Efforts to </a:t>
            </a:r>
            <a:r>
              <a:rPr lang="en-US" sz="3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demobilise</a:t>
            </a:r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 targeted groups often have the opposite effects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Psychometric data used by Cambridge Analytica probably didn’t have the dire effects claimed 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https://</a:t>
            </a:r>
            <a:r>
              <a:rPr lang="en-US" sz="2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www.theverge.com</a:t>
            </a: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/2018/3/20/17138854/cambridge-analytica-facebook-data-trump-campaign-psychographic-microtargeting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4297-8E49-4A53-6DF6-FC5B86A45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016" y="381989"/>
            <a:ext cx="7018398" cy="781426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badi MT Condensed Extra Bold" panose="020B0306030101010103" pitchFamily="34" charset="77"/>
              </a:rPr>
              <a:t>The Four Eras of Campaigning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F0DCE-6AA9-D973-2791-ADEBD0C68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386" y="1371599"/>
            <a:ext cx="7598979" cy="3294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Abadi MT Condensed Extra Bold" panose="020B0306030101010103" pitchFamily="34" charset="77"/>
              </a:rPr>
              <a:t>Pre-modern – local party campaigns, face to face contact, newspapers, radio (up to 1950s)</a:t>
            </a:r>
          </a:p>
          <a:p>
            <a:pPr marL="0" indent="0">
              <a:buNone/>
            </a:pPr>
            <a:r>
              <a:rPr lang="en-US" sz="2000" b="1" dirty="0">
                <a:latin typeface="Abadi MT Condensed Extra Bold" panose="020B0306030101010103" pitchFamily="34" charset="77"/>
              </a:rPr>
              <a:t>Modern – television, national campaigns, much more use of mass media and ‘mediated linkages’ (1950s-1980s)</a:t>
            </a:r>
          </a:p>
          <a:p>
            <a:pPr marL="0" indent="0">
              <a:buNone/>
            </a:pPr>
            <a:r>
              <a:rPr lang="en-US" sz="2000" b="1" dirty="0">
                <a:latin typeface="Abadi MT Condensed Extra Bold" panose="020B0306030101010103" pitchFamily="34" charset="77"/>
              </a:rPr>
              <a:t>Post-modern – use of internet, phone banks, direct mail, more polling, focus groups, more intensive professionalization, marketing theory, voters as consumers, targeting and narrow-casting</a:t>
            </a:r>
          </a:p>
          <a:p>
            <a:pPr marL="0" indent="0">
              <a:buNone/>
            </a:pPr>
            <a:r>
              <a:rPr lang="en-US" sz="2000" b="1" dirty="0">
                <a:latin typeface="Abadi MT Condensed Extra Bold" panose="020B0306030101010103" pitchFamily="34" charset="77"/>
              </a:rPr>
              <a:t>Post-post modern? Further adaptation to more plural media as a conduit, traditional and non-traditional media, social media, use of big data, more targeting, more manipulation</a:t>
            </a:r>
          </a:p>
        </p:txBody>
      </p:sp>
    </p:spTree>
    <p:extLst>
      <p:ext uri="{BB962C8B-B14F-4D97-AF65-F5344CB8AC3E}">
        <p14:creationId xmlns:p14="http://schemas.microsoft.com/office/powerpoint/2010/main" val="37448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388371-7F88-692D-6332-9A7E332B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465294"/>
            <a:ext cx="2856201" cy="4128516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accent5"/>
                </a:solidFill>
                <a:latin typeface="Abadi MT Condensed Extra Bold" panose="020B0306030101010103" pitchFamily="34" charset="77"/>
              </a:rPr>
              <a:t>Driving Factors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FF486C8-53E6-E24A-BF9B-49798B0699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345007"/>
              </p:ext>
            </p:extLst>
          </p:nvPr>
        </p:nvGraphicFramePr>
        <p:xfrm>
          <a:off x="3819906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20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20DA-CF84-F55B-F4DE-099A0B60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34" y="332927"/>
            <a:ext cx="7228332" cy="1073022"/>
          </a:xfrm>
        </p:spPr>
        <p:txBody>
          <a:bodyPr>
            <a:normAutofit/>
          </a:bodyPr>
          <a:lstStyle/>
          <a:p>
            <a:r>
              <a:rPr lang="en-US" b="1" dirty="0">
                <a:latin typeface="Abadi MT Condensed Extra Bold" panose="020B0306030101010103" pitchFamily="34" charset="77"/>
              </a:rPr>
              <a:t>Campaigns and their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7BA76-C232-AE04-BDAA-D14F04E2B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48" y="1405949"/>
            <a:ext cx="7228332" cy="31108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latin typeface="Abadi MT Condensed Extra Bold" panose="020B0306030101010103" pitchFamily="34" charset="77"/>
              </a:rPr>
              <a:t>First, what is a campaign – is it permanent, or within a defined period prior to an election?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latin typeface="Abadi MT Condensed Extra Bold" panose="020B0306030101010103" pitchFamily="34" charset="77"/>
              </a:rPr>
              <a:t>Can it be defined by ‘intensity’ and ‘informational flow’?</a:t>
            </a:r>
          </a:p>
          <a:p>
            <a:pPr marL="385762" indent="-342900">
              <a:lnSpc>
                <a:spcPct val="90000"/>
              </a:lnSpc>
            </a:pPr>
            <a:r>
              <a:rPr lang="en-US" sz="1800" b="1" dirty="0">
                <a:latin typeface="Abadi MT Condensed Extra Bold" panose="020B0306030101010103" pitchFamily="34" charset="77"/>
              </a:rPr>
              <a:t>In New Zealand: there is ‘a regulated period’ normally three months within which expenditure on campaign advertising is capped</a:t>
            </a:r>
          </a:p>
          <a:p>
            <a:pPr marL="385762" indent="-342900">
              <a:lnSpc>
                <a:spcPct val="90000"/>
              </a:lnSpc>
            </a:pPr>
            <a:r>
              <a:rPr lang="en-US" sz="1800" b="1" dirty="0">
                <a:latin typeface="Abadi MT Condensed Extra Bold" panose="020B0306030101010103" pitchFamily="34" charset="77"/>
              </a:rPr>
              <a:t>An ‘election period’ one month within which parties and candidate can broadcast election material (for which they receive government funding that can also be used for social media)</a:t>
            </a:r>
          </a:p>
          <a:p>
            <a:pPr marL="385762" indent="-342900">
              <a:lnSpc>
                <a:spcPct val="90000"/>
              </a:lnSpc>
            </a:pPr>
            <a:r>
              <a:rPr lang="en-US" sz="1800" b="1" dirty="0">
                <a:latin typeface="Abadi MT Condensed Extra Bold" panose="020B0306030101010103" pitchFamily="34" charset="77"/>
              </a:rPr>
              <a:t>Various aspects of campaign regulation have been reviewed as the legislation is becoming outdated as the result of technological changes</a:t>
            </a:r>
          </a:p>
          <a:p>
            <a:pPr marL="385762" indent="-342900">
              <a:lnSpc>
                <a:spcPct val="90000"/>
              </a:lnSpc>
            </a:pPr>
            <a:r>
              <a:rPr lang="en-US" sz="1800" b="1" dirty="0">
                <a:latin typeface="Abadi MT Condensed Extra Bold" panose="020B0306030101010103" pitchFamily="34" charset="77"/>
              </a:rPr>
              <a:t>The Electoral Commission still complains that the legislation is outdated and needs further adaptation to the digital era</a:t>
            </a:r>
          </a:p>
        </p:txBody>
      </p:sp>
    </p:spTree>
    <p:extLst>
      <p:ext uri="{BB962C8B-B14F-4D97-AF65-F5344CB8AC3E}">
        <p14:creationId xmlns:p14="http://schemas.microsoft.com/office/powerpoint/2010/main" val="9053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FFFBD-6A67-4719-717F-9A354CDB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040" y="802611"/>
            <a:ext cx="6719920" cy="753627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rgbClr val="595959"/>
                </a:solidFill>
                <a:latin typeface="Abadi MT Condensed Extra Bold" panose="020B0306030101010103" pitchFamily="34" charset="77"/>
              </a:rPr>
              <a:t>Do Campaigns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6F2AD-808E-D26F-9AE9-080E81885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446" y="1556238"/>
            <a:ext cx="7537618" cy="3040255"/>
          </a:xfrm>
        </p:spPr>
        <p:txBody>
          <a:bodyPr anchor="t">
            <a:noAutofit/>
          </a:bodyPr>
          <a:lstStyle/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The right question to ask is how and much much campaigns matter</a:t>
            </a:r>
          </a:p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Early research based in the United States – campaigns were said to have minimal effects</a:t>
            </a:r>
          </a:p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Two main kinds of effect: persuasion and turnout</a:t>
            </a:r>
          </a:p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Most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scepticism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 around the extent of persuasion</a:t>
            </a:r>
          </a:p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But even early on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Lazarfeld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,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Berelson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 and Gaudet (1948) identified both reinforcement and activation effects</a:t>
            </a:r>
          </a:p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Priming effect as campaign made issues salient that tapped into voter predispositions</a:t>
            </a:r>
          </a:p>
        </p:txBody>
      </p:sp>
    </p:spTree>
    <p:extLst>
      <p:ext uri="{BB962C8B-B14F-4D97-AF65-F5344CB8AC3E}">
        <p14:creationId xmlns:p14="http://schemas.microsoft.com/office/powerpoint/2010/main" val="136425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5E7A-94B5-E921-5C49-90F8C176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039" y="363048"/>
            <a:ext cx="6719920" cy="666270"/>
          </a:xfrm>
        </p:spPr>
        <p:txBody>
          <a:bodyPr anchor="b">
            <a:norm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Minimal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CC5ED-3B80-90DD-B5EF-CDCB5482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20" y="1185705"/>
            <a:ext cx="7596554" cy="3466682"/>
          </a:xfrm>
        </p:spPr>
        <p:txBody>
          <a:bodyPr anchor="t">
            <a:norm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Reinforced by predictive economic models that could call the results of US Presidential elections months in advance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Data collected in US National Election Studies did not have sufficient pre-election data points to test for campaign effects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The US two-party system with relatively high levels of party identification was not the best context in which to test campaign effects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Even elsewhere, voting patterns relatively stable until dealignment process began in the 1970s</a:t>
            </a:r>
          </a:p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Increasing numbers of more detached voters the result…</a:t>
            </a:r>
          </a:p>
        </p:txBody>
      </p:sp>
    </p:spTree>
    <p:extLst>
      <p:ext uri="{BB962C8B-B14F-4D97-AF65-F5344CB8AC3E}">
        <p14:creationId xmlns:p14="http://schemas.microsoft.com/office/powerpoint/2010/main" val="7716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919C3-C703-7C5B-CF7E-21AE7EE6E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040" y="331077"/>
            <a:ext cx="6719920" cy="819806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rgbClr val="595959"/>
                </a:solidFill>
                <a:latin typeface="Abadi MT Condensed Extra Bold" panose="020B0306030101010103" pitchFamily="34" charset="77"/>
              </a:rPr>
              <a:t>New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F5609-ADA0-48EE-5332-F416ECFDB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61" y="1150883"/>
            <a:ext cx="7638393" cy="3342289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Johnston at al study of the 1988 Canadian federal election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Use of rolling cross-section method – interviews spread through campaign, followed up post-election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Two big issues: free trade agreement (the FTA) with the US, and the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Meech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 lake Accord – a constitutional deal with the province of Quebec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The campaign focused on the FTA and in so doing primed voters to change their votes accordingly, boosting the Liberal Party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A seminal TV debate between the party leaders was a pivotal event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Powerful support for the reality of issue voting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Qualifier – there is a pre-campaign ‘equilibrium’ – a likely outcome – that the campaign usually reinforces, but sometimes it can shift on the margins, which can make a difference in a close election </a:t>
            </a:r>
          </a:p>
        </p:txBody>
      </p:sp>
    </p:spTree>
    <p:extLst>
      <p:ext uri="{BB962C8B-B14F-4D97-AF65-F5344CB8AC3E}">
        <p14:creationId xmlns:p14="http://schemas.microsoft.com/office/powerpoint/2010/main" val="5368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919C3-C703-7C5B-CF7E-21AE7EE6E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040" y="299545"/>
            <a:ext cx="6719920" cy="843455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rgbClr val="595959"/>
                </a:solidFill>
                <a:latin typeface="Abadi MT Condensed Extra Bold" panose="020B0306030101010103" pitchFamily="34" charset="77"/>
              </a:rPr>
              <a:t>The 2000 US Presidential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F5609-ADA0-48EE-5332-F416ECFDB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61" y="1069521"/>
            <a:ext cx="7668518" cy="3665765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Annenburg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 Study (Johnston, Hagen and Jamieson 2004)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Democrat Al Gore won in popular votes but lost the Electoral College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Al Gore failed to prime voters sufficiently with evidence of good economic conditions: predictive models handed Gore a comfortable victory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Electoral College loss was no accident – Republicans had a funding advantage and targeted their advertising in swing states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In states where there was little or no advertising, Gore won votes because his attacks on Republican social security plans got traction – he won the news war but not the advertising war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In part this was poor judgement by the Gore campaign which did not keep enough $ to advertise strongly in the final week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 MT Condensed Extra Bold" panose="020B0306030101010103" pitchFamily="34" charset="77"/>
              </a:rPr>
              <a:t>US now has no effective expenditure limits – many other countries do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badi MT Condensed Extra Bold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15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</TotalTime>
  <Words>1419</Words>
  <Application>Microsoft Macintosh PowerPoint</Application>
  <PresentationFormat>On-screen Show (16:9)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Abadi MT Condensed Extra Bold</vt:lpstr>
      <vt:lpstr>Aptos</vt:lpstr>
      <vt:lpstr>Arial</vt:lpstr>
      <vt:lpstr>Calibri</vt:lpstr>
      <vt:lpstr>Times New Roman</vt:lpstr>
      <vt:lpstr>Office Theme</vt:lpstr>
      <vt:lpstr>POLS232 Public Opinion and Elections</vt:lpstr>
      <vt:lpstr>Three themes</vt:lpstr>
      <vt:lpstr>The Four Eras of Campaigning</vt:lpstr>
      <vt:lpstr>Driving Factors</vt:lpstr>
      <vt:lpstr>Campaigns and their Effects</vt:lpstr>
      <vt:lpstr>Do Campaigns Matter?</vt:lpstr>
      <vt:lpstr>Minimal Effects</vt:lpstr>
      <vt:lpstr>New Methods</vt:lpstr>
      <vt:lpstr>The 2000 US Presidential Election</vt:lpstr>
      <vt:lpstr>Campaign Decisions, NZES</vt:lpstr>
      <vt:lpstr>The 2002 Campaign</vt:lpstr>
      <vt:lpstr>PowerPoint Presentation</vt:lpstr>
      <vt:lpstr>What shifted voters?</vt:lpstr>
      <vt:lpstr>Mobilisation</vt:lpstr>
      <vt:lpstr>Party Contact in New Zealand Campaigns</vt:lpstr>
      <vt:lpstr>Party Donations 2023</vt:lpstr>
      <vt:lpstr>Party Finances 2023</vt:lpstr>
      <vt:lpstr>Promoters 2023</vt:lpstr>
      <vt:lpstr>Manipulation and Disinformation</vt:lpstr>
      <vt:lpstr>Upsides?</vt:lpstr>
    </vt:vector>
  </TitlesOfParts>
  <Company>VUW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 POLS211 Public Opinion and Voting Behaviour</dc:title>
  <dc:creator>Jack Vowles</dc:creator>
  <cp:lastModifiedBy>Jack Vowles</cp:lastModifiedBy>
  <cp:revision>103</cp:revision>
  <cp:lastPrinted>2018-07-26T02:23:04Z</cp:lastPrinted>
  <dcterms:created xsi:type="dcterms:W3CDTF">2012-10-03T22:36:52Z</dcterms:created>
  <dcterms:modified xsi:type="dcterms:W3CDTF">2026-05-04T22:44:57Z</dcterms:modified>
</cp:coreProperties>
</file>